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32"/>
  </p:notesMasterIdLst>
  <p:sldIdLst>
    <p:sldId id="256" r:id="rId2"/>
    <p:sldId id="3302" r:id="rId3"/>
    <p:sldId id="3362" r:id="rId4"/>
    <p:sldId id="1644" r:id="rId5"/>
    <p:sldId id="3325" r:id="rId6"/>
    <p:sldId id="363" r:id="rId7"/>
    <p:sldId id="3224" r:id="rId8"/>
    <p:sldId id="3225" r:id="rId9"/>
    <p:sldId id="3311" r:id="rId10"/>
    <p:sldId id="494" r:id="rId11"/>
    <p:sldId id="1723" r:id="rId12"/>
    <p:sldId id="3239" r:id="rId13"/>
    <p:sldId id="3350" r:id="rId14"/>
    <p:sldId id="261" r:id="rId15"/>
    <p:sldId id="263" r:id="rId16"/>
    <p:sldId id="3319" r:id="rId17"/>
    <p:sldId id="3320" r:id="rId18"/>
    <p:sldId id="260" r:id="rId19"/>
    <p:sldId id="3360" r:id="rId20"/>
    <p:sldId id="3361" r:id="rId21"/>
    <p:sldId id="1477" r:id="rId22"/>
    <p:sldId id="1303" r:id="rId23"/>
    <p:sldId id="1705" r:id="rId24"/>
    <p:sldId id="270" r:id="rId25"/>
    <p:sldId id="3326" r:id="rId26"/>
    <p:sldId id="3260" r:id="rId27"/>
    <p:sldId id="3329" r:id="rId28"/>
    <p:sldId id="3327" r:id="rId29"/>
    <p:sldId id="257" r:id="rId30"/>
    <p:sldId id="1632" r:id="rId31"/>
  </p:sldIdLst>
  <p:sldSz cx="9144000" cy="6858000" type="screen4x3"/>
  <p:notesSz cx="6858000" cy="9144000"/>
  <p:embeddedFontLst>
    <p:embeddedFont>
      <p:font typeface="Aptos Narrow" panose="020B0004020202020204" pitchFamily="34" charset="0"/>
      <p:regular r:id="rId33"/>
      <p:bold r:id="rId34"/>
      <p:italic r:id="rId35"/>
      <p:boldItalic r:id="rId36"/>
    </p:embeddedFont>
    <p:embeddedFont>
      <p:font typeface="Museo Sans 300" panose="02000000000000000000" pitchFamily="50" charset="0"/>
      <p:regular r:id="rId37"/>
      <p:bold r:id="rId38"/>
      <p:italic r:id="rId39"/>
    </p:embeddedFont>
    <p:embeddedFont>
      <p:font typeface="Museo Sans 700" panose="02000000000000000000" pitchFamily="50" charset="0"/>
      <p:regular r:id="rId40"/>
      <p:bold r:id="rId41"/>
      <p:italic r:id="rId42"/>
      <p:boldItalic r:id="rId43"/>
    </p:embeddedFont>
    <p:embeddedFont>
      <p:font typeface="Museo Sans 900" panose="02000000000000000000" pitchFamily="50" charset="0"/>
      <p:regular r:id="rId44"/>
      <p:bold r:id="rId45"/>
      <p:italic r:id="rId46"/>
      <p:boldItalic r:id="rId47"/>
    </p:embeddedFont>
    <p:embeddedFont>
      <p:font typeface="PT Sans" panose="020B0503020203020204" pitchFamily="34"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varScale="1">
        <p:scale>
          <a:sx n="71" d="100"/>
          <a:sy n="71" d="100"/>
        </p:scale>
        <p:origin x="1680" y="4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B5130-CEF7-4B5C-A84E-B0CD54929F95}"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CA14CCA0-A1F7-4332-9EF2-AC3883920614}">
      <dgm:prSet/>
      <dgm:spPr/>
      <dgm:t>
        <a:bodyPr/>
        <a:lstStyle/>
        <a:p>
          <a:r>
            <a:rPr lang="en-US"/>
            <a:t>Beloning</a:t>
          </a:r>
        </a:p>
      </dgm:t>
    </dgm:pt>
    <dgm:pt modelId="{FA0F1C38-D451-421E-88B4-45265C1FD1D6}" type="parTrans" cxnId="{06A150A0-E789-4D58-A8CD-87B1A211F8F7}">
      <dgm:prSet/>
      <dgm:spPr/>
      <dgm:t>
        <a:bodyPr/>
        <a:lstStyle/>
        <a:p>
          <a:endParaRPr lang="en-US"/>
        </a:p>
      </dgm:t>
    </dgm:pt>
    <dgm:pt modelId="{766452AF-650E-4446-970F-8E3CEB70276A}" type="sibTrans" cxnId="{06A150A0-E789-4D58-A8CD-87B1A211F8F7}">
      <dgm:prSet/>
      <dgm:spPr/>
      <dgm:t>
        <a:bodyPr/>
        <a:lstStyle/>
        <a:p>
          <a:endParaRPr lang="en-US"/>
        </a:p>
      </dgm:t>
    </dgm:pt>
    <dgm:pt modelId="{2EC9E7D0-5AE6-41E6-B4C7-8B05B90F487B}">
      <dgm:prSet/>
      <dgm:spPr/>
      <dgm:t>
        <a:bodyPr/>
        <a:lstStyle/>
        <a:p>
          <a:r>
            <a:rPr lang="en-US"/>
            <a:t>Keuzevrijheid</a:t>
          </a:r>
        </a:p>
      </dgm:t>
    </dgm:pt>
    <dgm:pt modelId="{30F897D3-8915-4875-87F4-B254028241AC}" type="parTrans" cxnId="{3258D997-F261-4418-99F5-173CB91A9B51}">
      <dgm:prSet/>
      <dgm:spPr/>
      <dgm:t>
        <a:bodyPr/>
        <a:lstStyle/>
        <a:p>
          <a:endParaRPr lang="en-US"/>
        </a:p>
      </dgm:t>
    </dgm:pt>
    <dgm:pt modelId="{68FC5036-22B2-4B70-B176-822ED199ACB5}" type="sibTrans" cxnId="{3258D997-F261-4418-99F5-173CB91A9B51}">
      <dgm:prSet/>
      <dgm:spPr/>
      <dgm:t>
        <a:bodyPr/>
        <a:lstStyle/>
        <a:p>
          <a:endParaRPr lang="en-US"/>
        </a:p>
      </dgm:t>
    </dgm:pt>
    <dgm:pt modelId="{8264A816-C6BA-4A4E-B384-F7D497CD7E84}">
      <dgm:prSet/>
      <dgm:spPr/>
      <dgm:t>
        <a:bodyPr/>
        <a:lstStyle/>
        <a:p>
          <a:r>
            <a:rPr lang="en-US"/>
            <a:t>Psychologisch contract</a:t>
          </a:r>
        </a:p>
      </dgm:t>
    </dgm:pt>
    <dgm:pt modelId="{B947758D-D5F9-41DB-A803-B48025C024CB}" type="parTrans" cxnId="{D3BA76F4-396E-477B-8D92-F96F516F27F1}">
      <dgm:prSet/>
      <dgm:spPr/>
      <dgm:t>
        <a:bodyPr/>
        <a:lstStyle/>
        <a:p>
          <a:endParaRPr lang="en-US"/>
        </a:p>
      </dgm:t>
    </dgm:pt>
    <dgm:pt modelId="{A921586B-D7CD-4711-9EC1-63BE7E13E8CE}" type="sibTrans" cxnId="{D3BA76F4-396E-477B-8D92-F96F516F27F1}">
      <dgm:prSet/>
      <dgm:spPr/>
      <dgm:t>
        <a:bodyPr/>
        <a:lstStyle/>
        <a:p>
          <a:endParaRPr lang="en-US"/>
        </a:p>
      </dgm:t>
    </dgm:pt>
    <dgm:pt modelId="{A8A3431F-5715-4932-8309-5C67EDE6A2B6}" type="pres">
      <dgm:prSet presAssocID="{5A5B5130-CEF7-4B5C-A84E-B0CD54929F95}" presName="diagram" presStyleCnt="0">
        <dgm:presLayoutVars>
          <dgm:dir/>
          <dgm:resizeHandles val="exact"/>
        </dgm:presLayoutVars>
      </dgm:prSet>
      <dgm:spPr/>
    </dgm:pt>
    <dgm:pt modelId="{011D9DBF-AEA2-40ED-B55E-82C88DD663E9}" type="pres">
      <dgm:prSet presAssocID="{CA14CCA0-A1F7-4332-9EF2-AC3883920614}" presName="node" presStyleLbl="node1" presStyleIdx="0" presStyleCnt="3">
        <dgm:presLayoutVars>
          <dgm:bulletEnabled val="1"/>
        </dgm:presLayoutVars>
      </dgm:prSet>
      <dgm:spPr/>
    </dgm:pt>
    <dgm:pt modelId="{CDA5F82F-3694-47ED-9444-72A1179B14DF}" type="pres">
      <dgm:prSet presAssocID="{766452AF-650E-4446-970F-8E3CEB70276A}" presName="sibTrans" presStyleCnt="0"/>
      <dgm:spPr/>
    </dgm:pt>
    <dgm:pt modelId="{79C108CF-3C8A-4C77-8B9A-7FAB89E187D8}" type="pres">
      <dgm:prSet presAssocID="{2EC9E7D0-5AE6-41E6-B4C7-8B05B90F487B}" presName="node" presStyleLbl="node1" presStyleIdx="1" presStyleCnt="3">
        <dgm:presLayoutVars>
          <dgm:bulletEnabled val="1"/>
        </dgm:presLayoutVars>
      </dgm:prSet>
      <dgm:spPr/>
    </dgm:pt>
    <dgm:pt modelId="{9FC8B0DF-CEBC-4B28-86E9-AED90CCC37CE}" type="pres">
      <dgm:prSet presAssocID="{68FC5036-22B2-4B70-B176-822ED199ACB5}" presName="sibTrans" presStyleCnt="0"/>
      <dgm:spPr/>
    </dgm:pt>
    <dgm:pt modelId="{BB9838F6-585D-4B87-BB16-D2E00C3D01CD}" type="pres">
      <dgm:prSet presAssocID="{8264A816-C6BA-4A4E-B384-F7D497CD7E84}" presName="node" presStyleLbl="node1" presStyleIdx="2" presStyleCnt="3">
        <dgm:presLayoutVars>
          <dgm:bulletEnabled val="1"/>
        </dgm:presLayoutVars>
      </dgm:prSet>
      <dgm:spPr/>
    </dgm:pt>
  </dgm:ptLst>
  <dgm:cxnLst>
    <dgm:cxn modelId="{2DD80C0B-D30E-4585-8527-FBC31B71AEA0}" type="presOf" srcId="{5A5B5130-CEF7-4B5C-A84E-B0CD54929F95}" destId="{A8A3431F-5715-4932-8309-5C67EDE6A2B6}" srcOrd="0" destOrd="0" presId="urn:microsoft.com/office/officeart/2005/8/layout/default"/>
    <dgm:cxn modelId="{241E074D-0D87-474B-B45C-416A5A9B0797}" type="presOf" srcId="{2EC9E7D0-5AE6-41E6-B4C7-8B05B90F487B}" destId="{79C108CF-3C8A-4C77-8B9A-7FAB89E187D8}" srcOrd="0" destOrd="0" presId="urn:microsoft.com/office/officeart/2005/8/layout/default"/>
    <dgm:cxn modelId="{D6C01E7E-3F9B-4E4F-A8C1-F1167083CA4A}" type="presOf" srcId="{8264A816-C6BA-4A4E-B384-F7D497CD7E84}" destId="{BB9838F6-585D-4B87-BB16-D2E00C3D01CD}" srcOrd="0" destOrd="0" presId="urn:microsoft.com/office/officeart/2005/8/layout/default"/>
    <dgm:cxn modelId="{3258D997-F261-4418-99F5-173CB91A9B51}" srcId="{5A5B5130-CEF7-4B5C-A84E-B0CD54929F95}" destId="{2EC9E7D0-5AE6-41E6-B4C7-8B05B90F487B}" srcOrd="1" destOrd="0" parTransId="{30F897D3-8915-4875-87F4-B254028241AC}" sibTransId="{68FC5036-22B2-4B70-B176-822ED199ACB5}"/>
    <dgm:cxn modelId="{06A150A0-E789-4D58-A8CD-87B1A211F8F7}" srcId="{5A5B5130-CEF7-4B5C-A84E-B0CD54929F95}" destId="{CA14CCA0-A1F7-4332-9EF2-AC3883920614}" srcOrd="0" destOrd="0" parTransId="{FA0F1C38-D451-421E-88B4-45265C1FD1D6}" sibTransId="{766452AF-650E-4446-970F-8E3CEB70276A}"/>
    <dgm:cxn modelId="{FDFB1FAE-E16A-4086-8627-0CC68702D0F0}" type="presOf" srcId="{CA14CCA0-A1F7-4332-9EF2-AC3883920614}" destId="{011D9DBF-AEA2-40ED-B55E-82C88DD663E9}" srcOrd="0" destOrd="0" presId="urn:microsoft.com/office/officeart/2005/8/layout/default"/>
    <dgm:cxn modelId="{D3BA76F4-396E-477B-8D92-F96F516F27F1}" srcId="{5A5B5130-CEF7-4B5C-A84E-B0CD54929F95}" destId="{8264A816-C6BA-4A4E-B384-F7D497CD7E84}" srcOrd="2" destOrd="0" parTransId="{B947758D-D5F9-41DB-A803-B48025C024CB}" sibTransId="{A921586B-D7CD-4711-9EC1-63BE7E13E8CE}"/>
    <dgm:cxn modelId="{6FC77906-6DDB-458F-8E35-D6A92CA2B92D}" type="presParOf" srcId="{A8A3431F-5715-4932-8309-5C67EDE6A2B6}" destId="{011D9DBF-AEA2-40ED-B55E-82C88DD663E9}" srcOrd="0" destOrd="0" presId="urn:microsoft.com/office/officeart/2005/8/layout/default"/>
    <dgm:cxn modelId="{686694C2-5CF2-4BAE-A094-CDC0254621C3}" type="presParOf" srcId="{A8A3431F-5715-4932-8309-5C67EDE6A2B6}" destId="{CDA5F82F-3694-47ED-9444-72A1179B14DF}" srcOrd="1" destOrd="0" presId="urn:microsoft.com/office/officeart/2005/8/layout/default"/>
    <dgm:cxn modelId="{F95D5304-B55C-4C78-9EEC-F336B6A996C9}" type="presParOf" srcId="{A8A3431F-5715-4932-8309-5C67EDE6A2B6}" destId="{79C108CF-3C8A-4C77-8B9A-7FAB89E187D8}" srcOrd="2" destOrd="0" presId="urn:microsoft.com/office/officeart/2005/8/layout/default"/>
    <dgm:cxn modelId="{2E9B29F5-A6E5-45A0-9232-3E32574AB920}" type="presParOf" srcId="{A8A3431F-5715-4932-8309-5C67EDE6A2B6}" destId="{9FC8B0DF-CEBC-4B28-86E9-AED90CCC37CE}" srcOrd="3" destOrd="0" presId="urn:microsoft.com/office/officeart/2005/8/layout/default"/>
    <dgm:cxn modelId="{F26634BE-D2EA-41D2-8A6B-1D8F5DC7A93D}" type="presParOf" srcId="{A8A3431F-5715-4932-8309-5C67EDE6A2B6}" destId="{BB9838F6-585D-4B87-BB16-D2E00C3D01CD}"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FA73-73FB-0A4C-9ABB-14686DDF56C8}" type="doc">
      <dgm:prSet loTypeId="urn:microsoft.com/office/officeart/2005/8/layout/arrow6" loCatId="" qsTypeId="urn:microsoft.com/office/officeart/2005/8/quickstyle/simple4" qsCatId="simple" csTypeId="urn:microsoft.com/office/officeart/2005/8/colors/accent2_3" csCatId="accent2" phldr="1"/>
      <dgm:spPr/>
      <dgm:t>
        <a:bodyPr/>
        <a:lstStyle/>
        <a:p>
          <a:endParaRPr lang="en-US"/>
        </a:p>
      </dgm:t>
    </dgm:pt>
    <dgm:pt modelId="{595957AF-2004-5F4E-A9C3-C989C9125664}">
      <dgm:prSet phldrT="[Text]" custT="1"/>
      <dgm:spPr/>
      <dgm:t>
        <a:bodyPr/>
        <a:lstStyle/>
        <a:p>
          <a:r>
            <a:rPr lang="en-US" sz="1200" dirty="0" err="1"/>
            <a:t>Makkelijk</a:t>
          </a:r>
          <a:r>
            <a:rPr lang="en-US" sz="1200" dirty="0"/>
            <a:t> </a:t>
          </a:r>
          <a:r>
            <a:rPr lang="en-US" sz="1200" dirty="0" err="1"/>
            <a:t>vrijwilligers</a:t>
          </a:r>
          <a:r>
            <a:rPr lang="en-US" sz="1200" dirty="0"/>
            <a:t> </a:t>
          </a:r>
          <a:r>
            <a:rPr lang="en-US" sz="1200" dirty="0" err="1"/>
            <a:t>te</a:t>
          </a:r>
          <a:r>
            <a:rPr lang="en-US" sz="1200" dirty="0"/>
            <a:t> </a:t>
          </a:r>
          <a:r>
            <a:rPr lang="en-US" sz="1200" dirty="0" err="1"/>
            <a:t>werven</a:t>
          </a:r>
          <a:endParaRPr lang="en-US" sz="1200" dirty="0"/>
        </a:p>
      </dgm:t>
    </dgm:pt>
    <dgm:pt modelId="{62EDFB50-2545-D244-AE94-0A8E8EF5CDA0}" type="parTrans" cxnId="{1E7CC52D-0B69-374B-8E19-C431778B4214}">
      <dgm:prSet/>
      <dgm:spPr/>
      <dgm:t>
        <a:bodyPr/>
        <a:lstStyle/>
        <a:p>
          <a:endParaRPr lang="en-US"/>
        </a:p>
      </dgm:t>
    </dgm:pt>
    <dgm:pt modelId="{B21F5D05-8D34-1743-81DE-9EF402FD7B2F}" type="sibTrans" cxnId="{1E7CC52D-0B69-374B-8E19-C431778B4214}">
      <dgm:prSet/>
      <dgm:spPr/>
      <dgm:t>
        <a:bodyPr/>
        <a:lstStyle/>
        <a:p>
          <a:endParaRPr lang="en-US"/>
        </a:p>
      </dgm:t>
    </dgm:pt>
    <dgm:pt modelId="{B4C76883-4666-7C40-A462-D07F9789069B}">
      <dgm:prSet phldrT="[Text]" custT="1"/>
      <dgm:spPr/>
      <dgm:t>
        <a:bodyPr/>
        <a:lstStyle/>
        <a:p>
          <a:r>
            <a:rPr lang="en-US" sz="1200" dirty="0" err="1"/>
            <a:t>Moeilijk</a:t>
          </a:r>
          <a:r>
            <a:rPr lang="en-US" sz="1200" dirty="0"/>
            <a:t> om </a:t>
          </a:r>
          <a:r>
            <a:rPr lang="en-US" sz="1200" dirty="0" err="1"/>
            <a:t>vrijwilligers</a:t>
          </a:r>
          <a:r>
            <a:rPr lang="en-US" sz="1200" dirty="0"/>
            <a:t> </a:t>
          </a:r>
          <a:r>
            <a:rPr lang="en-US" sz="1200" dirty="0" err="1"/>
            <a:t>te</a:t>
          </a:r>
          <a:r>
            <a:rPr lang="en-US" sz="1200" dirty="0"/>
            <a:t> </a:t>
          </a:r>
          <a:r>
            <a:rPr lang="en-US" sz="1200" dirty="0" err="1"/>
            <a:t>werven</a:t>
          </a:r>
          <a:r>
            <a:rPr lang="en-US" sz="1200" dirty="0"/>
            <a:t> </a:t>
          </a:r>
        </a:p>
      </dgm:t>
    </dgm:pt>
    <dgm:pt modelId="{79D28AE6-1A4A-5743-ABC1-39C73AE6F69C}" type="parTrans" cxnId="{85E9946D-2FA4-DB46-B9DD-74B73CE2C64E}">
      <dgm:prSet/>
      <dgm:spPr/>
      <dgm:t>
        <a:bodyPr/>
        <a:lstStyle/>
        <a:p>
          <a:endParaRPr lang="en-US"/>
        </a:p>
      </dgm:t>
    </dgm:pt>
    <dgm:pt modelId="{D7BA4C3F-67AE-454A-935E-688F1FB80E5D}" type="sibTrans" cxnId="{85E9946D-2FA4-DB46-B9DD-74B73CE2C64E}">
      <dgm:prSet/>
      <dgm:spPr/>
      <dgm:t>
        <a:bodyPr/>
        <a:lstStyle/>
        <a:p>
          <a:endParaRPr lang="en-US"/>
        </a:p>
      </dgm:t>
    </dgm:pt>
    <dgm:pt modelId="{23530084-FF50-4DD8-AB80-3267AEB05759}">
      <dgm:prSet phldrT="[Text]"/>
      <dgm:spPr/>
      <dgm:t>
        <a:bodyPr/>
        <a:lstStyle/>
        <a:p>
          <a:endParaRPr lang="en-US" dirty="0"/>
        </a:p>
      </dgm:t>
    </dgm:pt>
    <dgm:pt modelId="{38F7980E-9677-4A40-BF27-C02CE62A82C8}" type="parTrans" cxnId="{542AEC65-AE3E-4ED6-9705-CE286B0CCFC0}">
      <dgm:prSet/>
      <dgm:spPr/>
      <dgm:t>
        <a:bodyPr/>
        <a:lstStyle/>
        <a:p>
          <a:endParaRPr lang="nl-NL"/>
        </a:p>
      </dgm:t>
    </dgm:pt>
    <dgm:pt modelId="{9E9436F3-E859-455D-B262-308A76C2C513}" type="sibTrans" cxnId="{542AEC65-AE3E-4ED6-9705-CE286B0CCFC0}">
      <dgm:prSet/>
      <dgm:spPr/>
      <dgm:t>
        <a:bodyPr/>
        <a:lstStyle/>
        <a:p>
          <a:endParaRPr lang="nl-NL"/>
        </a:p>
      </dgm:t>
    </dgm:pt>
    <dgm:pt modelId="{ADCE96BB-0DA2-C849-B161-53358DECD28A}" type="pres">
      <dgm:prSet presAssocID="{55C0FA73-73FB-0A4C-9ABB-14686DDF56C8}" presName="compositeShape" presStyleCnt="0">
        <dgm:presLayoutVars>
          <dgm:chMax val="2"/>
          <dgm:dir/>
          <dgm:resizeHandles val="exact"/>
        </dgm:presLayoutVars>
      </dgm:prSet>
      <dgm:spPr/>
    </dgm:pt>
    <dgm:pt modelId="{CE3AEA42-E824-D847-997A-D0677A787894}" type="pres">
      <dgm:prSet presAssocID="{55C0FA73-73FB-0A4C-9ABB-14686DDF56C8}" presName="ribbon" presStyleLbl="node1" presStyleIdx="0" presStyleCnt="1"/>
      <dgm:spPr/>
    </dgm:pt>
    <dgm:pt modelId="{97077B2D-AD9E-4147-84B3-58AD9F60E214}" type="pres">
      <dgm:prSet presAssocID="{55C0FA73-73FB-0A4C-9ABB-14686DDF56C8}" presName="leftArrowText" presStyleLbl="node1" presStyleIdx="0" presStyleCnt="1">
        <dgm:presLayoutVars>
          <dgm:chMax val="0"/>
          <dgm:bulletEnabled val="1"/>
        </dgm:presLayoutVars>
      </dgm:prSet>
      <dgm:spPr/>
    </dgm:pt>
    <dgm:pt modelId="{EBAF574A-D0ED-6D43-9732-F0AEF8200CB7}" type="pres">
      <dgm:prSet presAssocID="{55C0FA73-73FB-0A4C-9ABB-14686DDF56C8}" presName="rightArrowText" presStyleLbl="node1" presStyleIdx="0" presStyleCnt="1">
        <dgm:presLayoutVars>
          <dgm:chMax val="0"/>
          <dgm:bulletEnabled val="1"/>
        </dgm:presLayoutVars>
      </dgm:prSet>
      <dgm:spPr/>
    </dgm:pt>
  </dgm:ptLst>
  <dgm:cxnLst>
    <dgm:cxn modelId="{0F1EB414-0DD0-BC4A-B7F2-2FC087757F27}" type="presOf" srcId="{595957AF-2004-5F4E-A9C3-C989C9125664}" destId="{97077B2D-AD9E-4147-84B3-58AD9F60E214}" srcOrd="0" destOrd="0" presId="urn:microsoft.com/office/officeart/2005/8/layout/arrow6"/>
    <dgm:cxn modelId="{1E7CC52D-0B69-374B-8E19-C431778B4214}" srcId="{55C0FA73-73FB-0A4C-9ABB-14686DDF56C8}" destId="{595957AF-2004-5F4E-A9C3-C989C9125664}" srcOrd="0" destOrd="0" parTransId="{62EDFB50-2545-D244-AE94-0A8E8EF5CDA0}" sibTransId="{B21F5D05-8D34-1743-81DE-9EF402FD7B2F}"/>
    <dgm:cxn modelId="{375B312E-4353-8A49-8F70-A33AD461C8AC}" type="presOf" srcId="{55C0FA73-73FB-0A4C-9ABB-14686DDF56C8}" destId="{ADCE96BB-0DA2-C849-B161-53358DECD28A}" srcOrd="0" destOrd="0" presId="urn:microsoft.com/office/officeart/2005/8/layout/arrow6"/>
    <dgm:cxn modelId="{5B54F638-1682-F74A-96EE-DAFFE178FB1C}" type="presOf" srcId="{B4C76883-4666-7C40-A462-D07F9789069B}" destId="{EBAF574A-D0ED-6D43-9732-F0AEF8200CB7}" srcOrd="0" destOrd="0" presId="urn:microsoft.com/office/officeart/2005/8/layout/arrow6"/>
    <dgm:cxn modelId="{542AEC65-AE3E-4ED6-9705-CE286B0CCFC0}" srcId="{55C0FA73-73FB-0A4C-9ABB-14686DDF56C8}" destId="{23530084-FF50-4DD8-AB80-3267AEB05759}" srcOrd="2" destOrd="0" parTransId="{38F7980E-9677-4A40-BF27-C02CE62A82C8}" sibTransId="{9E9436F3-E859-455D-B262-308A76C2C513}"/>
    <dgm:cxn modelId="{85E9946D-2FA4-DB46-B9DD-74B73CE2C64E}" srcId="{55C0FA73-73FB-0A4C-9ABB-14686DDF56C8}" destId="{B4C76883-4666-7C40-A462-D07F9789069B}" srcOrd="1" destOrd="0" parTransId="{79D28AE6-1A4A-5743-ABC1-39C73AE6F69C}" sibTransId="{D7BA4C3F-67AE-454A-935E-688F1FB80E5D}"/>
    <dgm:cxn modelId="{A786CA6D-A125-1941-A4F0-9475F5DA6955}" type="presParOf" srcId="{ADCE96BB-0DA2-C849-B161-53358DECD28A}" destId="{CE3AEA42-E824-D847-997A-D0677A787894}" srcOrd="0" destOrd="0" presId="urn:microsoft.com/office/officeart/2005/8/layout/arrow6"/>
    <dgm:cxn modelId="{6979AAA2-4A86-904B-8837-81E1134A166D}" type="presParOf" srcId="{ADCE96BB-0DA2-C849-B161-53358DECD28A}" destId="{97077B2D-AD9E-4147-84B3-58AD9F60E214}" srcOrd="1" destOrd="0" presId="urn:microsoft.com/office/officeart/2005/8/layout/arrow6"/>
    <dgm:cxn modelId="{94B28962-FFCD-E74B-AC31-B0A17686F138}" type="presParOf" srcId="{ADCE96BB-0DA2-C849-B161-53358DECD28A}" destId="{EBAF574A-D0ED-6D43-9732-F0AEF8200CB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0FA73-73FB-0A4C-9ABB-14686DDF56C8}" type="doc">
      <dgm:prSet loTypeId="urn:microsoft.com/office/officeart/2005/8/layout/arrow6" loCatId="" qsTypeId="urn:microsoft.com/office/officeart/2005/8/quickstyle/simple4" qsCatId="simple" csTypeId="urn:microsoft.com/office/officeart/2005/8/colors/colorful4" csCatId="colorful" phldr="1"/>
      <dgm:spPr/>
      <dgm:t>
        <a:bodyPr/>
        <a:lstStyle/>
        <a:p>
          <a:endParaRPr lang="en-US"/>
        </a:p>
      </dgm:t>
    </dgm:pt>
    <dgm:pt modelId="{595957AF-2004-5F4E-A9C3-C989C9125664}">
      <dgm:prSet phldrT="[Text]" custT="1"/>
      <dgm:spPr/>
      <dgm:t>
        <a:bodyPr/>
        <a:lstStyle/>
        <a:p>
          <a:r>
            <a:rPr lang="en-US" sz="1200" dirty="0" err="1"/>
            <a:t>Organisatie</a:t>
          </a:r>
          <a:r>
            <a:rPr lang="en-US" sz="1200" dirty="0"/>
            <a:t> </a:t>
          </a:r>
          <a:r>
            <a:rPr lang="en-US" sz="1200" dirty="0" err="1"/>
            <a:t>locatie</a:t>
          </a:r>
          <a:endParaRPr lang="en-US" sz="1200" dirty="0"/>
        </a:p>
      </dgm:t>
    </dgm:pt>
    <dgm:pt modelId="{62EDFB50-2545-D244-AE94-0A8E8EF5CDA0}" type="parTrans" cxnId="{1E7CC52D-0B69-374B-8E19-C431778B4214}">
      <dgm:prSet/>
      <dgm:spPr/>
      <dgm:t>
        <a:bodyPr/>
        <a:lstStyle/>
        <a:p>
          <a:endParaRPr lang="en-US"/>
        </a:p>
      </dgm:t>
    </dgm:pt>
    <dgm:pt modelId="{B21F5D05-8D34-1743-81DE-9EF402FD7B2F}" type="sibTrans" cxnId="{1E7CC52D-0B69-374B-8E19-C431778B4214}">
      <dgm:prSet/>
      <dgm:spPr/>
      <dgm:t>
        <a:bodyPr/>
        <a:lstStyle/>
        <a:p>
          <a:endParaRPr lang="en-US"/>
        </a:p>
      </dgm:t>
    </dgm:pt>
    <dgm:pt modelId="{B4C76883-4666-7C40-A462-D07F9789069B}">
      <dgm:prSet phldrT="[Text]" custT="1"/>
      <dgm:spPr/>
      <dgm:t>
        <a:bodyPr/>
        <a:lstStyle/>
        <a:p>
          <a:r>
            <a:rPr lang="en-US" sz="1200" dirty="0" err="1"/>
            <a:t>Vrijwilliger</a:t>
          </a:r>
          <a:r>
            <a:rPr lang="en-US" sz="1200" dirty="0"/>
            <a:t> </a:t>
          </a:r>
          <a:r>
            <a:rPr lang="en-US" sz="1200" dirty="0" err="1"/>
            <a:t>locatie</a:t>
          </a:r>
          <a:endParaRPr lang="en-US" sz="1200" dirty="0"/>
        </a:p>
      </dgm:t>
    </dgm:pt>
    <dgm:pt modelId="{79D28AE6-1A4A-5743-ABC1-39C73AE6F69C}" type="parTrans" cxnId="{85E9946D-2FA4-DB46-B9DD-74B73CE2C64E}">
      <dgm:prSet/>
      <dgm:spPr/>
      <dgm:t>
        <a:bodyPr/>
        <a:lstStyle/>
        <a:p>
          <a:endParaRPr lang="en-US"/>
        </a:p>
      </dgm:t>
    </dgm:pt>
    <dgm:pt modelId="{D7BA4C3F-67AE-454A-935E-688F1FB80E5D}" type="sibTrans" cxnId="{85E9946D-2FA4-DB46-B9DD-74B73CE2C64E}">
      <dgm:prSet/>
      <dgm:spPr/>
      <dgm:t>
        <a:bodyPr/>
        <a:lstStyle/>
        <a:p>
          <a:endParaRPr lang="en-US"/>
        </a:p>
      </dgm:t>
    </dgm:pt>
    <dgm:pt modelId="{BCF7D851-9A6E-D248-9865-AD6DC03EA5E5}" type="pres">
      <dgm:prSet presAssocID="{55C0FA73-73FB-0A4C-9ABB-14686DDF56C8}" presName="compositeShape" presStyleCnt="0">
        <dgm:presLayoutVars>
          <dgm:chMax val="2"/>
          <dgm:dir/>
          <dgm:resizeHandles val="exact"/>
        </dgm:presLayoutVars>
      </dgm:prSet>
      <dgm:spPr/>
    </dgm:pt>
    <dgm:pt modelId="{776A23E8-D816-E843-A44E-DBDCCCE5C3AD}" type="pres">
      <dgm:prSet presAssocID="{55C0FA73-73FB-0A4C-9ABB-14686DDF56C8}" presName="ribbon" presStyleLbl="node1" presStyleIdx="0" presStyleCnt="1" custLinFactY="-55706" custLinFactNeighborX="-65825" custLinFactNeighborY="-100000"/>
      <dgm:spPr>
        <a:solidFill>
          <a:srgbClr val="C5AD8D"/>
        </a:solidFill>
      </dgm:spPr>
    </dgm:pt>
    <dgm:pt modelId="{65857A55-754B-F149-9529-7E71939BF6EF}" type="pres">
      <dgm:prSet presAssocID="{55C0FA73-73FB-0A4C-9ABB-14686DDF56C8}" presName="leftArrowText" presStyleLbl="node1" presStyleIdx="0" presStyleCnt="1">
        <dgm:presLayoutVars>
          <dgm:chMax val="0"/>
          <dgm:bulletEnabled val="1"/>
        </dgm:presLayoutVars>
      </dgm:prSet>
      <dgm:spPr/>
    </dgm:pt>
    <dgm:pt modelId="{1F80B314-86EE-0B49-846C-1BE98F29FB4F}" type="pres">
      <dgm:prSet presAssocID="{55C0FA73-73FB-0A4C-9ABB-14686DDF56C8}" presName="rightArrowText" presStyleLbl="node1" presStyleIdx="0" presStyleCnt="1">
        <dgm:presLayoutVars>
          <dgm:chMax val="0"/>
          <dgm:bulletEnabled val="1"/>
        </dgm:presLayoutVars>
      </dgm:prSet>
      <dgm:spPr/>
    </dgm:pt>
  </dgm:ptLst>
  <dgm:cxnLst>
    <dgm:cxn modelId="{2B5C5402-7FB5-7C43-B3BA-666030D2F70D}" type="presOf" srcId="{55C0FA73-73FB-0A4C-9ABB-14686DDF56C8}" destId="{BCF7D851-9A6E-D248-9865-AD6DC03EA5E5}" srcOrd="0" destOrd="0" presId="urn:microsoft.com/office/officeart/2005/8/layout/arrow6"/>
    <dgm:cxn modelId="{1E7CC52D-0B69-374B-8E19-C431778B4214}" srcId="{55C0FA73-73FB-0A4C-9ABB-14686DDF56C8}" destId="{595957AF-2004-5F4E-A9C3-C989C9125664}" srcOrd="0" destOrd="0" parTransId="{62EDFB50-2545-D244-AE94-0A8E8EF5CDA0}" sibTransId="{B21F5D05-8D34-1743-81DE-9EF402FD7B2F}"/>
    <dgm:cxn modelId="{642DB23B-AA7A-D14A-81AE-AC5FA9ED3945}" type="presOf" srcId="{595957AF-2004-5F4E-A9C3-C989C9125664}" destId="{65857A55-754B-F149-9529-7E71939BF6EF}" srcOrd="0" destOrd="0" presId="urn:microsoft.com/office/officeart/2005/8/layout/arrow6"/>
    <dgm:cxn modelId="{85E9946D-2FA4-DB46-B9DD-74B73CE2C64E}" srcId="{55C0FA73-73FB-0A4C-9ABB-14686DDF56C8}" destId="{B4C76883-4666-7C40-A462-D07F9789069B}" srcOrd="1" destOrd="0" parTransId="{79D28AE6-1A4A-5743-ABC1-39C73AE6F69C}" sibTransId="{D7BA4C3F-67AE-454A-935E-688F1FB80E5D}"/>
    <dgm:cxn modelId="{BF4CDBF5-8413-A141-A41A-9F2107BA62C6}" type="presOf" srcId="{B4C76883-4666-7C40-A462-D07F9789069B}" destId="{1F80B314-86EE-0B49-846C-1BE98F29FB4F}" srcOrd="0" destOrd="0" presId="urn:microsoft.com/office/officeart/2005/8/layout/arrow6"/>
    <dgm:cxn modelId="{F9FCD777-DC13-4040-8975-D9CBB8E2572C}" type="presParOf" srcId="{BCF7D851-9A6E-D248-9865-AD6DC03EA5E5}" destId="{776A23E8-D816-E843-A44E-DBDCCCE5C3AD}" srcOrd="0" destOrd="0" presId="urn:microsoft.com/office/officeart/2005/8/layout/arrow6"/>
    <dgm:cxn modelId="{7FA3EDE0-B973-4548-B347-8E1C2881C297}" type="presParOf" srcId="{BCF7D851-9A6E-D248-9865-AD6DC03EA5E5}" destId="{65857A55-754B-F149-9529-7E71939BF6EF}" srcOrd="1" destOrd="0" presId="urn:microsoft.com/office/officeart/2005/8/layout/arrow6"/>
    <dgm:cxn modelId="{88626C40-FA3A-0147-A0FF-4E45B58288D9}" type="presParOf" srcId="{BCF7D851-9A6E-D248-9865-AD6DC03EA5E5}" destId="{1F80B314-86EE-0B49-846C-1BE98F29FB4F}"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0FA73-73FB-0A4C-9ABB-14686DDF56C8}" type="doc">
      <dgm:prSet loTypeId="urn:microsoft.com/office/officeart/2005/8/layout/arrow6" loCatId="" qsTypeId="urn:microsoft.com/office/officeart/2005/8/quickstyle/simple4" qsCatId="simple" csTypeId="urn:microsoft.com/office/officeart/2005/8/colors/accent2_3" csCatId="accent2" phldr="1"/>
      <dgm:spPr/>
      <dgm:t>
        <a:bodyPr/>
        <a:lstStyle/>
        <a:p>
          <a:endParaRPr lang="en-US"/>
        </a:p>
      </dgm:t>
    </dgm:pt>
    <dgm:pt modelId="{595957AF-2004-5F4E-A9C3-C989C9125664}">
      <dgm:prSet phldrT="[Text]" custT="1"/>
      <dgm:spPr/>
      <dgm:t>
        <a:bodyPr/>
        <a:lstStyle/>
        <a:p>
          <a:r>
            <a:rPr lang="en-US" sz="1200" dirty="0" err="1"/>
            <a:t>Makkelijk</a:t>
          </a:r>
          <a:r>
            <a:rPr lang="en-US" sz="1200" dirty="0"/>
            <a:t> </a:t>
          </a:r>
          <a:r>
            <a:rPr lang="en-US" sz="1200" dirty="0" err="1"/>
            <a:t>vrijwilliger</a:t>
          </a:r>
          <a:r>
            <a:rPr lang="en-US" sz="1200" dirty="0"/>
            <a:t> </a:t>
          </a:r>
          <a:r>
            <a:rPr lang="en-US" sz="1200" dirty="0" err="1"/>
            <a:t>worden</a:t>
          </a:r>
          <a:endParaRPr lang="en-US" sz="1200" dirty="0"/>
        </a:p>
      </dgm:t>
    </dgm:pt>
    <dgm:pt modelId="{62EDFB50-2545-D244-AE94-0A8E8EF5CDA0}" type="parTrans" cxnId="{1E7CC52D-0B69-374B-8E19-C431778B4214}">
      <dgm:prSet/>
      <dgm:spPr/>
      <dgm:t>
        <a:bodyPr/>
        <a:lstStyle/>
        <a:p>
          <a:endParaRPr lang="en-US"/>
        </a:p>
      </dgm:t>
    </dgm:pt>
    <dgm:pt modelId="{B21F5D05-8D34-1743-81DE-9EF402FD7B2F}" type="sibTrans" cxnId="{1E7CC52D-0B69-374B-8E19-C431778B4214}">
      <dgm:prSet/>
      <dgm:spPr/>
      <dgm:t>
        <a:bodyPr/>
        <a:lstStyle/>
        <a:p>
          <a:endParaRPr lang="en-US"/>
        </a:p>
      </dgm:t>
    </dgm:pt>
    <dgm:pt modelId="{B4C76883-4666-7C40-A462-D07F9789069B}">
      <dgm:prSet phldrT="[Text]" custT="1"/>
      <dgm:spPr/>
      <dgm:t>
        <a:bodyPr/>
        <a:lstStyle/>
        <a:p>
          <a:r>
            <a:rPr lang="en-US" sz="1200" dirty="0" err="1"/>
            <a:t>Lastig</a:t>
          </a:r>
          <a:r>
            <a:rPr lang="en-US" sz="1200" dirty="0"/>
            <a:t> </a:t>
          </a:r>
          <a:r>
            <a:rPr lang="en-US" sz="1200" dirty="0" err="1"/>
            <a:t>vrijwilliger</a:t>
          </a:r>
          <a:r>
            <a:rPr lang="en-US" sz="1200" dirty="0"/>
            <a:t> </a:t>
          </a:r>
          <a:r>
            <a:rPr lang="en-US" sz="1200" dirty="0" err="1"/>
            <a:t>worden</a:t>
          </a:r>
          <a:r>
            <a:rPr lang="en-US" sz="1200" dirty="0"/>
            <a:t> </a:t>
          </a:r>
        </a:p>
      </dgm:t>
    </dgm:pt>
    <dgm:pt modelId="{79D28AE6-1A4A-5743-ABC1-39C73AE6F69C}" type="parTrans" cxnId="{85E9946D-2FA4-DB46-B9DD-74B73CE2C64E}">
      <dgm:prSet/>
      <dgm:spPr/>
      <dgm:t>
        <a:bodyPr/>
        <a:lstStyle/>
        <a:p>
          <a:endParaRPr lang="en-US"/>
        </a:p>
      </dgm:t>
    </dgm:pt>
    <dgm:pt modelId="{D7BA4C3F-67AE-454A-935E-688F1FB80E5D}" type="sibTrans" cxnId="{85E9946D-2FA4-DB46-B9DD-74B73CE2C64E}">
      <dgm:prSet/>
      <dgm:spPr/>
      <dgm:t>
        <a:bodyPr/>
        <a:lstStyle/>
        <a:p>
          <a:endParaRPr lang="en-US"/>
        </a:p>
      </dgm:t>
    </dgm:pt>
    <dgm:pt modelId="{412DD30B-B34B-5E49-B338-A65621AB7C19}" type="pres">
      <dgm:prSet presAssocID="{55C0FA73-73FB-0A4C-9ABB-14686DDF56C8}" presName="compositeShape" presStyleCnt="0">
        <dgm:presLayoutVars>
          <dgm:chMax val="2"/>
          <dgm:dir/>
          <dgm:resizeHandles val="exact"/>
        </dgm:presLayoutVars>
      </dgm:prSet>
      <dgm:spPr/>
    </dgm:pt>
    <dgm:pt modelId="{749D1B33-205E-CA4E-A1B0-50923316DEA7}" type="pres">
      <dgm:prSet presAssocID="{55C0FA73-73FB-0A4C-9ABB-14686DDF56C8}" presName="ribbon" presStyleLbl="node1" presStyleIdx="0" presStyleCnt="1" custLinFactNeighborX="3617"/>
      <dgm:spPr/>
    </dgm:pt>
    <dgm:pt modelId="{EAB11DDF-BA88-9249-8F8B-D46C33B2E091}" type="pres">
      <dgm:prSet presAssocID="{55C0FA73-73FB-0A4C-9ABB-14686DDF56C8}" presName="leftArrowText" presStyleLbl="node1" presStyleIdx="0" presStyleCnt="1">
        <dgm:presLayoutVars>
          <dgm:chMax val="0"/>
          <dgm:bulletEnabled val="1"/>
        </dgm:presLayoutVars>
      </dgm:prSet>
      <dgm:spPr/>
    </dgm:pt>
    <dgm:pt modelId="{AF0DE601-F7E0-534E-9335-9D850FE856FC}" type="pres">
      <dgm:prSet presAssocID="{55C0FA73-73FB-0A4C-9ABB-14686DDF56C8}" presName="rightArrowText" presStyleLbl="node1" presStyleIdx="0" presStyleCnt="1">
        <dgm:presLayoutVars>
          <dgm:chMax val="0"/>
          <dgm:bulletEnabled val="1"/>
        </dgm:presLayoutVars>
      </dgm:prSet>
      <dgm:spPr/>
    </dgm:pt>
  </dgm:ptLst>
  <dgm:cxnLst>
    <dgm:cxn modelId="{E8C27823-3E97-4146-B900-67C321DACE86}" type="presOf" srcId="{55C0FA73-73FB-0A4C-9ABB-14686DDF56C8}" destId="{412DD30B-B34B-5E49-B338-A65621AB7C19}" srcOrd="0" destOrd="0" presId="urn:microsoft.com/office/officeart/2005/8/layout/arrow6"/>
    <dgm:cxn modelId="{1E7CC52D-0B69-374B-8E19-C431778B4214}" srcId="{55C0FA73-73FB-0A4C-9ABB-14686DDF56C8}" destId="{595957AF-2004-5F4E-A9C3-C989C9125664}" srcOrd="0" destOrd="0" parTransId="{62EDFB50-2545-D244-AE94-0A8E8EF5CDA0}" sibTransId="{B21F5D05-8D34-1743-81DE-9EF402FD7B2F}"/>
    <dgm:cxn modelId="{85E9946D-2FA4-DB46-B9DD-74B73CE2C64E}" srcId="{55C0FA73-73FB-0A4C-9ABB-14686DDF56C8}" destId="{B4C76883-4666-7C40-A462-D07F9789069B}" srcOrd="1" destOrd="0" parTransId="{79D28AE6-1A4A-5743-ABC1-39C73AE6F69C}" sibTransId="{D7BA4C3F-67AE-454A-935E-688F1FB80E5D}"/>
    <dgm:cxn modelId="{082D357D-B0B7-6846-BC1B-3F821CBB1E8E}" type="presOf" srcId="{595957AF-2004-5F4E-A9C3-C989C9125664}" destId="{EAB11DDF-BA88-9249-8F8B-D46C33B2E091}" srcOrd="0" destOrd="0" presId="urn:microsoft.com/office/officeart/2005/8/layout/arrow6"/>
    <dgm:cxn modelId="{F910A48C-44E1-E346-A957-D918901773B3}" type="presOf" srcId="{B4C76883-4666-7C40-A462-D07F9789069B}" destId="{AF0DE601-F7E0-534E-9335-9D850FE856FC}" srcOrd="0" destOrd="0" presId="urn:microsoft.com/office/officeart/2005/8/layout/arrow6"/>
    <dgm:cxn modelId="{0024621B-21E3-5E4C-9303-CC9D56BF45C7}" type="presParOf" srcId="{412DD30B-B34B-5E49-B338-A65621AB7C19}" destId="{749D1B33-205E-CA4E-A1B0-50923316DEA7}" srcOrd="0" destOrd="0" presId="urn:microsoft.com/office/officeart/2005/8/layout/arrow6"/>
    <dgm:cxn modelId="{5983E5B7-C43A-4D45-BA0D-695D3DB77BAC}" type="presParOf" srcId="{412DD30B-B34B-5E49-B338-A65621AB7C19}" destId="{EAB11DDF-BA88-9249-8F8B-D46C33B2E091}" srcOrd="1" destOrd="0" presId="urn:microsoft.com/office/officeart/2005/8/layout/arrow6"/>
    <dgm:cxn modelId="{6CEA8CB4-AD5A-2742-8CCC-B194C215C064}" type="presParOf" srcId="{412DD30B-B34B-5E49-B338-A65621AB7C19}" destId="{AF0DE601-F7E0-534E-9335-9D850FE856FC}"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C0FA73-73FB-0A4C-9ABB-14686DDF56C8}" type="doc">
      <dgm:prSet loTypeId="urn:microsoft.com/office/officeart/2005/8/layout/arrow6" loCatId="" qsTypeId="urn:microsoft.com/office/officeart/2005/8/quickstyle/simple4" qsCatId="simple" csTypeId="urn:microsoft.com/office/officeart/2005/8/colors/colorful4" csCatId="colorful" phldr="1"/>
      <dgm:spPr/>
      <dgm:t>
        <a:bodyPr/>
        <a:lstStyle/>
        <a:p>
          <a:endParaRPr lang="en-US"/>
        </a:p>
      </dgm:t>
    </dgm:pt>
    <dgm:pt modelId="{595957AF-2004-5F4E-A9C3-C989C9125664}">
      <dgm:prSet phldrT="[Text]" custT="1"/>
      <dgm:spPr/>
      <dgm:t>
        <a:bodyPr/>
        <a:lstStyle/>
        <a:p>
          <a:r>
            <a:rPr lang="en-US" sz="1200" dirty="0" err="1"/>
            <a:t>Organisatie-tijd</a:t>
          </a:r>
          <a:endParaRPr lang="en-US" sz="1200" dirty="0"/>
        </a:p>
      </dgm:t>
    </dgm:pt>
    <dgm:pt modelId="{62EDFB50-2545-D244-AE94-0A8E8EF5CDA0}" type="parTrans" cxnId="{1E7CC52D-0B69-374B-8E19-C431778B4214}">
      <dgm:prSet/>
      <dgm:spPr/>
      <dgm:t>
        <a:bodyPr/>
        <a:lstStyle/>
        <a:p>
          <a:endParaRPr lang="en-US"/>
        </a:p>
      </dgm:t>
    </dgm:pt>
    <dgm:pt modelId="{B21F5D05-8D34-1743-81DE-9EF402FD7B2F}" type="sibTrans" cxnId="{1E7CC52D-0B69-374B-8E19-C431778B4214}">
      <dgm:prSet/>
      <dgm:spPr/>
      <dgm:t>
        <a:bodyPr/>
        <a:lstStyle/>
        <a:p>
          <a:endParaRPr lang="en-US"/>
        </a:p>
      </dgm:t>
    </dgm:pt>
    <dgm:pt modelId="{B4C76883-4666-7C40-A462-D07F9789069B}">
      <dgm:prSet phldrT="[Text]" custT="1"/>
      <dgm:spPr/>
      <dgm:t>
        <a:bodyPr/>
        <a:lstStyle/>
        <a:p>
          <a:r>
            <a:rPr lang="en-US" sz="1200" dirty="0" err="1"/>
            <a:t>Vrijwilligers-tijd</a:t>
          </a:r>
          <a:endParaRPr lang="en-US" sz="1200" dirty="0"/>
        </a:p>
      </dgm:t>
    </dgm:pt>
    <dgm:pt modelId="{79D28AE6-1A4A-5743-ABC1-39C73AE6F69C}" type="parTrans" cxnId="{85E9946D-2FA4-DB46-B9DD-74B73CE2C64E}">
      <dgm:prSet/>
      <dgm:spPr/>
      <dgm:t>
        <a:bodyPr/>
        <a:lstStyle/>
        <a:p>
          <a:endParaRPr lang="en-US"/>
        </a:p>
      </dgm:t>
    </dgm:pt>
    <dgm:pt modelId="{D7BA4C3F-67AE-454A-935E-688F1FB80E5D}" type="sibTrans" cxnId="{85E9946D-2FA4-DB46-B9DD-74B73CE2C64E}">
      <dgm:prSet/>
      <dgm:spPr/>
      <dgm:t>
        <a:bodyPr/>
        <a:lstStyle/>
        <a:p>
          <a:endParaRPr lang="en-US"/>
        </a:p>
      </dgm:t>
    </dgm:pt>
    <dgm:pt modelId="{E5930EDF-1DAF-E34D-A924-3522C0E70C59}" type="pres">
      <dgm:prSet presAssocID="{55C0FA73-73FB-0A4C-9ABB-14686DDF56C8}" presName="compositeShape" presStyleCnt="0">
        <dgm:presLayoutVars>
          <dgm:chMax val="2"/>
          <dgm:dir/>
          <dgm:resizeHandles val="exact"/>
        </dgm:presLayoutVars>
      </dgm:prSet>
      <dgm:spPr/>
    </dgm:pt>
    <dgm:pt modelId="{C39A0BE5-86C3-7741-990E-136C91DFB032}" type="pres">
      <dgm:prSet presAssocID="{55C0FA73-73FB-0A4C-9ABB-14686DDF56C8}" presName="ribbon" presStyleLbl="node1" presStyleIdx="0" presStyleCnt="1"/>
      <dgm:spPr>
        <a:solidFill>
          <a:srgbClr val="C5AD8D"/>
        </a:solidFill>
      </dgm:spPr>
    </dgm:pt>
    <dgm:pt modelId="{41731352-5FBA-B746-AA8B-10A048F83AEF}" type="pres">
      <dgm:prSet presAssocID="{55C0FA73-73FB-0A4C-9ABB-14686DDF56C8}" presName="leftArrowText" presStyleLbl="node1" presStyleIdx="0" presStyleCnt="1">
        <dgm:presLayoutVars>
          <dgm:chMax val="0"/>
          <dgm:bulletEnabled val="1"/>
        </dgm:presLayoutVars>
      </dgm:prSet>
      <dgm:spPr/>
    </dgm:pt>
    <dgm:pt modelId="{E9A64E79-BC6D-4B4A-A06C-40695B5C2A12}" type="pres">
      <dgm:prSet presAssocID="{55C0FA73-73FB-0A4C-9ABB-14686DDF56C8}" presName="rightArrowText" presStyleLbl="node1" presStyleIdx="0" presStyleCnt="1">
        <dgm:presLayoutVars>
          <dgm:chMax val="0"/>
          <dgm:bulletEnabled val="1"/>
        </dgm:presLayoutVars>
      </dgm:prSet>
      <dgm:spPr/>
    </dgm:pt>
  </dgm:ptLst>
  <dgm:cxnLst>
    <dgm:cxn modelId="{1E7CC52D-0B69-374B-8E19-C431778B4214}" srcId="{55C0FA73-73FB-0A4C-9ABB-14686DDF56C8}" destId="{595957AF-2004-5F4E-A9C3-C989C9125664}" srcOrd="0" destOrd="0" parTransId="{62EDFB50-2545-D244-AE94-0A8E8EF5CDA0}" sibTransId="{B21F5D05-8D34-1743-81DE-9EF402FD7B2F}"/>
    <dgm:cxn modelId="{BFE18969-32A4-7A4A-B8C8-452B2180505C}" type="presOf" srcId="{595957AF-2004-5F4E-A9C3-C989C9125664}" destId="{41731352-5FBA-B746-AA8B-10A048F83AEF}" srcOrd="0" destOrd="0" presId="urn:microsoft.com/office/officeart/2005/8/layout/arrow6"/>
    <dgm:cxn modelId="{49323E4A-C3C1-374B-8A5F-208609EAA463}" type="presOf" srcId="{B4C76883-4666-7C40-A462-D07F9789069B}" destId="{E9A64E79-BC6D-4B4A-A06C-40695B5C2A12}" srcOrd="0" destOrd="0" presId="urn:microsoft.com/office/officeart/2005/8/layout/arrow6"/>
    <dgm:cxn modelId="{85E9946D-2FA4-DB46-B9DD-74B73CE2C64E}" srcId="{55C0FA73-73FB-0A4C-9ABB-14686DDF56C8}" destId="{B4C76883-4666-7C40-A462-D07F9789069B}" srcOrd="1" destOrd="0" parTransId="{79D28AE6-1A4A-5743-ABC1-39C73AE6F69C}" sibTransId="{D7BA4C3F-67AE-454A-935E-688F1FB80E5D}"/>
    <dgm:cxn modelId="{291A3DD8-3BC1-594C-95D3-076F1DC5BBE7}" type="presOf" srcId="{55C0FA73-73FB-0A4C-9ABB-14686DDF56C8}" destId="{E5930EDF-1DAF-E34D-A924-3522C0E70C59}" srcOrd="0" destOrd="0" presId="urn:microsoft.com/office/officeart/2005/8/layout/arrow6"/>
    <dgm:cxn modelId="{943F7C86-0551-D44F-A0B1-9ACC5FF78919}" type="presParOf" srcId="{E5930EDF-1DAF-E34D-A924-3522C0E70C59}" destId="{C39A0BE5-86C3-7741-990E-136C91DFB032}" srcOrd="0" destOrd="0" presId="urn:microsoft.com/office/officeart/2005/8/layout/arrow6"/>
    <dgm:cxn modelId="{72702B50-93CE-E443-AA80-1EC9D0B15D80}" type="presParOf" srcId="{E5930EDF-1DAF-E34D-A924-3522C0E70C59}" destId="{41731352-5FBA-B746-AA8B-10A048F83AEF}" srcOrd="1" destOrd="0" presId="urn:microsoft.com/office/officeart/2005/8/layout/arrow6"/>
    <dgm:cxn modelId="{526A8D09-A864-0A42-8633-A0E1E7A48F01}" type="presParOf" srcId="{E5930EDF-1DAF-E34D-A924-3522C0E70C59}" destId="{E9A64E79-BC6D-4B4A-A06C-40695B5C2A12}" srcOrd="2" destOrd="0" presId="urn:microsoft.com/office/officeart/2005/8/layout/arrow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C0FA73-73FB-0A4C-9ABB-14686DDF56C8}" type="doc">
      <dgm:prSet loTypeId="urn:microsoft.com/office/officeart/2005/8/layout/arrow6" loCatId="" qsTypeId="urn:microsoft.com/office/officeart/2005/8/quickstyle/3D1" qsCatId="3D" csTypeId="urn:microsoft.com/office/officeart/2005/8/colors/colorful3" csCatId="colorful" phldr="1"/>
      <dgm:spPr/>
      <dgm:t>
        <a:bodyPr/>
        <a:lstStyle/>
        <a:p>
          <a:endParaRPr lang="en-US"/>
        </a:p>
      </dgm:t>
    </dgm:pt>
    <dgm:pt modelId="{595957AF-2004-5F4E-A9C3-C989C9125664}">
      <dgm:prSet phldrT="[Text]" custT="1"/>
      <dgm:spPr/>
      <dgm:t>
        <a:bodyPr/>
        <a:lstStyle/>
        <a:p>
          <a:r>
            <a:rPr lang="en-US" sz="1200" dirty="0" err="1"/>
            <a:t>Hoog</a:t>
          </a:r>
          <a:r>
            <a:rPr lang="en-US" sz="1200" dirty="0"/>
            <a:t> </a:t>
          </a:r>
          <a:r>
            <a:rPr lang="en-US" sz="1200" dirty="0" err="1"/>
            <a:t>afbreuk</a:t>
          </a:r>
          <a:r>
            <a:rPr lang="en-US" sz="1200" dirty="0"/>
            <a:t> </a:t>
          </a:r>
          <a:r>
            <a:rPr lang="en-US" sz="1200" dirty="0" err="1"/>
            <a:t>risico</a:t>
          </a:r>
          <a:endParaRPr lang="en-US" sz="1200" dirty="0"/>
        </a:p>
      </dgm:t>
    </dgm:pt>
    <dgm:pt modelId="{62EDFB50-2545-D244-AE94-0A8E8EF5CDA0}" type="parTrans" cxnId="{1E7CC52D-0B69-374B-8E19-C431778B4214}">
      <dgm:prSet/>
      <dgm:spPr/>
      <dgm:t>
        <a:bodyPr/>
        <a:lstStyle/>
        <a:p>
          <a:endParaRPr lang="en-US"/>
        </a:p>
      </dgm:t>
    </dgm:pt>
    <dgm:pt modelId="{B21F5D05-8D34-1743-81DE-9EF402FD7B2F}" type="sibTrans" cxnId="{1E7CC52D-0B69-374B-8E19-C431778B4214}">
      <dgm:prSet/>
      <dgm:spPr/>
      <dgm:t>
        <a:bodyPr/>
        <a:lstStyle/>
        <a:p>
          <a:endParaRPr lang="en-US"/>
        </a:p>
      </dgm:t>
    </dgm:pt>
    <dgm:pt modelId="{B4C76883-4666-7C40-A462-D07F9789069B}">
      <dgm:prSet phldrT="[Text]" custT="1"/>
      <dgm:spPr/>
      <dgm:t>
        <a:bodyPr/>
        <a:lstStyle/>
        <a:p>
          <a:r>
            <a:rPr lang="en-US" sz="1200" dirty="0" err="1"/>
            <a:t>Laag</a:t>
          </a:r>
          <a:r>
            <a:rPr lang="en-US" sz="1200" dirty="0"/>
            <a:t> </a:t>
          </a:r>
          <a:r>
            <a:rPr lang="en-US" sz="1200" dirty="0" err="1"/>
            <a:t>afbreuk</a:t>
          </a:r>
          <a:r>
            <a:rPr lang="en-US" sz="1200" dirty="0"/>
            <a:t> </a:t>
          </a:r>
          <a:r>
            <a:rPr lang="en-US" sz="1200" dirty="0" err="1"/>
            <a:t>risico</a:t>
          </a:r>
          <a:endParaRPr lang="en-US" sz="1200" dirty="0"/>
        </a:p>
      </dgm:t>
    </dgm:pt>
    <dgm:pt modelId="{79D28AE6-1A4A-5743-ABC1-39C73AE6F69C}" type="parTrans" cxnId="{85E9946D-2FA4-DB46-B9DD-74B73CE2C64E}">
      <dgm:prSet/>
      <dgm:spPr/>
      <dgm:t>
        <a:bodyPr/>
        <a:lstStyle/>
        <a:p>
          <a:endParaRPr lang="en-US"/>
        </a:p>
      </dgm:t>
    </dgm:pt>
    <dgm:pt modelId="{D7BA4C3F-67AE-454A-935E-688F1FB80E5D}" type="sibTrans" cxnId="{85E9946D-2FA4-DB46-B9DD-74B73CE2C64E}">
      <dgm:prSet/>
      <dgm:spPr/>
      <dgm:t>
        <a:bodyPr/>
        <a:lstStyle/>
        <a:p>
          <a:endParaRPr lang="en-US"/>
        </a:p>
      </dgm:t>
    </dgm:pt>
    <dgm:pt modelId="{8AF7B426-970F-9E4F-8630-3467DB7A469C}" type="pres">
      <dgm:prSet presAssocID="{55C0FA73-73FB-0A4C-9ABB-14686DDF56C8}" presName="compositeShape" presStyleCnt="0">
        <dgm:presLayoutVars>
          <dgm:chMax val="2"/>
          <dgm:dir/>
          <dgm:resizeHandles val="exact"/>
        </dgm:presLayoutVars>
      </dgm:prSet>
      <dgm:spPr/>
    </dgm:pt>
    <dgm:pt modelId="{0DA7C252-9F0E-3745-BCEF-20E57D6CB837}" type="pres">
      <dgm:prSet presAssocID="{55C0FA73-73FB-0A4C-9ABB-14686DDF56C8}" presName="ribbon" presStyleLbl="node1" presStyleIdx="0" presStyleCnt="1"/>
      <dgm:spPr/>
    </dgm:pt>
    <dgm:pt modelId="{98901549-02FF-E247-9C5E-FEBC0012D574}" type="pres">
      <dgm:prSet presAssocID="{55C0FA73-73FB-0A4C-9ABB-14686DDF56C8}" presName="leftArrowText" presStyleLbl="node1" presStyleIdx="0" presStyleCnt="1" custLinFactNeighborX="15152" custLinFactNeighborY="391">
        <dgm:presLayoutVars>
          <dgm:chMax val="0"/>
          <dgm:bulletEnabled val="1"/>
        </dgm:presLayoutVars>
      </dgm:prSet>
      <dgm:spPr/>
    </dgm:pt>
    <dgm:pt modelId="{EEF7175D-3B11-DA46-B5A3-870BDC7424B6}" type="pres">
      <dgm:prSet presAssocID="{55C0FA73-73FB-0A4C-9ABB-14686DDF56C8}" presName="rightArrowText" presStyleLbl="node1" presStyleIdx="0" presStyleCnt="1">
        <dgm:presLayoutVars>
          <dgm:chMax val="0"/>
          <dgm:bulletEnabled val="1"/>
        </dgm:presLayoutVars>
      </dgm:prSet>
      <dgm:spPr/>
    </dgm:pt>
  </dgm:ptLst>
  <dgm:cxnLst>
    <dgm:cxn modelId="{97B66D25-9A7E-684D-9F95-22C6529BD694}" type="presOf" srcId="{55C0FA73-73FB-0A4C-9ABB-14686DDF56C8}" destId="{8AF7B426-970F-9E4F-8630-3467DB7A469C}" srcOrd="0" destOrd="0" presId="urn:microsoft.com/office/officeart/2005/8/layout/arrow6"/>
    <dgm:cxn modelId="{1E7CC52D-0B69-374B-8E19-C431778B4214}" srcId="{55C0FA73-73FB-0A4C-9ABB-14686DDF56C8}" destId="{595957AF-2004-5F4E-A9C3-C989C9125664}" srcOrd="0" destOrd="0" parTransId="{62EDFB50-2545-D244-AE94-0A8E8EF5CDA0}" sibTransId="{B21F5D05-8D34-1743-81DE-9EF402FD7B2F}"/>
    <dgm:cxn modelId="{AED9C433-6BBE-A944-A3FD-7DF23F6FB45A}" type="presOf" srcId="{B4C76883-4666-7C40-A462-D07F9789069B}" destId="{EEF7175D-3B11-DA46-B5A3-870BDC7424B6}" srcOrd="0" destOrd="0" presId="urn:microsoft.com/office/officeart/2005/8/layout/arrow6"/>
    <dgm:cxn modelId="{85E9946D-2FA4-DB46-B9DD-74B73CE2C64E}" srcId="{55C0FA73-73FB-0A4C-9ABB-14686DDF56C8}" destId="{B4C76883-4666-7C40-A462-D07F9789069B}" srcOrd="1" destOrd="0" parTransId="{79D28AE6-1A4A-5743-ABC1-39C73AE6F69C}" sibTransId="{D7BA4C3F-67AE-454A-935E-688F1FB80E5D}"/>
    <dgm:cxn modelId="{ED5F0CE9-2D62-344E-81B5-EA366FDAD174}" type="presOf" srcId="{595957AF-2004-5F4E-A9C3-C989C9125664}" destId="{98901549-02FF-E247-9C5E-FEBC0012D574}" srcOrd="0" destOrd="0" presId="urn:microsoft.com/office/officeart/2005/8/layout/arrow6"/>
    <dgm:cxn modelId="{FC0307BB-EED4-394E-BB50-295E0AECDD92}" type="presParOf" srcId="{8AF7B426-970F-9E4F-8630-3467DB7A469C}" destId="{0DA7C252-9F0E-3745-BCEF-20E57D6CB837}" srcOrd="0" destOrd="0" presId="urn:microsoft.com/office/officeart/2005/8/layout/arrow6"/>
    <dgm:cxn modelId="{B4403C23-6CDD-C743-9323-8B77A2104494}" type="presParOf" srcId="{8AF7B426-970F-9E4F-8630-3467DB7A469C}" destId="{98901549-02FF-E247-9C5E-FEBC0012D574}" srcOrd="1" destOrd="0" presId="urn:microsoft.com/office/officeart/2005/8/layout/arrow6"/>
    <dgm:cxn modelId="{D867DFE3-6E28-6749-8D4A-32665902D5AE}" type="presParOf" srcId="{8AF7B426-970F-9E4F-8630-3467DB7A469C}" destId="{EEF7175D-3B11-DA46-B5A3-870BDC7424B6}" srcOrd="2" destOrd="0" presId="urn:microsoft.com/office/officeart/2005/8/layout/arrow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C0FA73-73FB-0A4C-9ABB-14686DDF56C8}" type="doc">
      <dgm:prSet loTypeId="urn:microsoft.com/office/officeart/2005/8/layout/arrow6" loCatId="" qsTypeId="urn:microsoft.com/office/officeart/2005/8/quickstyle/simple4" qsCatId="simple" csTypeId="urn:microsoft.com/office/officeart/2005/8/colors/colorful3" csCatId="colorful" phldr="1"/>
      <dgm:spPr/>
      <dgm:t>
        <a:bodyPr/>
        <a:lstStyle/>
        <a:p>
          <a:endParaRPr lang="en-US"/>
        </a:p>
      </dgm:t>
    </dgm:pt>
    <dgm:pt modelId="{595957AF-2004-5F4E-A9C3-C989C9125664}">
      <dgm:prSet phldrT="[Text]" custT="1"/>
      <dgm:spPr/>
      <dgm:t>
        <a:bodyPr/>
        <a:lstStyle/>
        <a:p>
          <a:r>
            <a:rPr lang="en-US" sz="1200" dirty="0" err="1"/>
            <a:t>Vrijwilligers</a:t>
          </a:r>
          <a:r>
            <a:rPr lang="en-US" sz="1200" dirty="0"/>
            <a:t> </a:t>
          </a:r>
          <a:r>
            <a:rPr lang="nl-NL" sz="1200" dirty="0">
              <a:solidFill>
                <a:schemeClr val="bg1"/>
              </a:solidFill>
            </a:rPr>
            <a:t>coördinator</a:t>
          </a:r>
          <a:endParaRPr lang="en-US" sz="1200" dirty="0"/>
        </a:p>
      </dgm:t>
    </dgm:pt>
    <dgm:pt modelId="{62EDFB50-2545-D244-AE94-0A8E8EF5CDA0}" type="parTrans" cxnId="{1E7CC52D-0B69-374B-8E19-C431778B4214}">
      <dgm:prSet/>
      <dgm:spPr/>
      <dgm:t>
        <a:bodyPr/>
        <a:lstStyle/>
        <a:p>
          <a:endParaRPr lang="en-US"/>
        </a:p>
      </dgm:t>
    </dgm:pt>
    <dgm:pt modelId="{B21F5D05-8D34-1743-81DE-9EF402FD7B2F}" type="sibTrans" cxnId="{1E7CC52D-0B69-374B-8E19-C431778B4214}">
      <dgm:prSet/>
      <dgm:spPr/>
      <dgm:t>
        <a:bodyPr/>
        <a:lstStyle/>
        <a:p>
          <a:endParaRPr lang="en-US"/>
        </a:p>
      </dgm:t>
    </dgm:pt>
    <dgm:pt modelId="{B4C76883-4666-7C40-A462-D07F9789069B}">
      <dgm:prSet phldrT="[Text]" custT="1"/>
      <dgm:spPr/>
      <dgm:t>
        <a:bodyPr/>
        <a:lstStyle/>
        <a:p>
          <a:r>
            <a:rPr lang="en-US" sz="1200" dirty="0" err="1"/>
            <a:t>Geen</a:t>
          </a:r>
          <a:r>
            <a:rPr lang="en-US" sz="1200" dirty="0"/>
            <a:t> </a:t>
          </a:r>
          <a:r>
            <a:rPr lang="en-US" sz="1200" dirty="0" err="1"/>
            <a:t>Vrijwilligers</a:t>
          </a:r>
          <a:r>
            <a:rPr lang="en-US" sz="1200" dirty="0"/>
            <a:t> </a:t>
          </a:r>
          <a:r>
            <a:rPr lang="nl-NL" sz="1200" dirty="0">
              <a:solidFill>
                <a:schemeClr val="bg1"/>
              </a:solidFill>
            </a:rPr>
            <a:t>coördinator</a:t>
          </a:r>
          <a:endParaRPr lang="en-US" sz="1200" dirty="0">
            <a:solidFill>
              <a:schemeClr val="bg1"/>
            </a:solidFill>
          </a:endParaRPr>
        </a:p>
      </dgm:t>
    </dgm:pt>
    <dgm:pt modelId="{79D28AE6-1A4A-5743-ABC1-39C73AE6F69C}" type="parTrans" cxnId="{85E9946D-2FA4-DB46-B9DD-74B73CE2C64E}">
      <dgm:prSet/>
      <dgm:spPr/>
      <dgm:t>
        <a:bodyPr/>
        <a:lstStyle/>
        <a:p>
          <a:endParaRPr lang="en-US"/>
        </a:p>
      </dgm:t>
    </dgm:pt>
    <dgm:pt modelId="{D7BA4C3F-67AE-454A-935E-688F1FB80E5D}" type="sibTrans" cxnId="{85E9946D-2FA4-DB46-B9DD-74B73CE2C64E}">
      <dgm:prSet/>
      <dgm:spPr/>
      <dgm:t>
        <a:bodyPr/>
        <a:lstStyle/>
        <a:p>
          <a:endParaRPr lang="en-US"/>
        </a:p>
      </dgm:t>
    </dgm:pt>
    <dgm:pt modelId="{BFA30BA5-0392-734B-9CBD-6BA0CE1DF3D8}" type="pres">
      <dgm:prSet presAssocID="{55C0FA73-73FB-0A4C-9ABB-14686DDF56C8}" presName="compositeShape" presStyleCnt="0">
        <dgm:presLayoutVars>
          <dgm:chMax val="2"/>
          <dgm:dir/>
          <dgm:resizeHandles val="exact"/>
        </dgm:presLayoutVars>
      </dgm:prSet>
      <dgm:spPr/>
    </dgm:pt>
    <dgm:pt modelId="{922E63A3-EC8B-9243-A1BE-B093536F0CC6}" type="pres">
      <dgm:prSet presAssocID="{55C0FA73-73FB-0A4C-9ABB-14686DDF56C8}" presName="ribbon" presStyleLbl="node1" presStyleIdx="0" presStyleCnt="1" custLinFactNeighborX="-964" custLinFactNeighborY="-4304"/>
      <dgm:spPr/>
    </dgm:pt>
    <dgm:pt modelId="{F98DFEC9-3D3C-284B-A6E8-A8712E7A8AF8}" type="pres">
      <dgm:prSet presAssocID="{55C0FA73-73FB-0A4C-9ABB-14686DDF56C8}" presName="leftArrowText" presStyleLbl="node1" presStyleIdx="0" presStyleCnt="1">
        <dgm:presLayoutVars>
          <dgm:chMax val="0"/>
          <dgm:bulletEnabled val="1"/>
        </dgm:presLayoutVars>
      </dgm:prSet>
      <dgm:spPr/>
    </dgm:pt>
    <dgm:pt modelId="{74B6AFA9-C0CE-8640-A803-08D30473998C}" type="pres">
      <dgm:prSet presAssocID="{55C0FA73-73FB-0A4C-9ABB-14686DDF56C8}" presName="rightArrowText" presStyleLbl="node1" presStyleIdx="0" presStyleCnt="1">
        <dgm:presLayoutVars>
          <dgm:chMax val="0"/>
          <dgm:bulletEnabled val="1"/>
        </dgm:presLayoutVars>
      </dgm:prSet>
      <dgm:spPr/>
    </dgm:pt>
  </dgm:ptLst>
  <dgm:cxnLst>
    <dgm:cxn modelId="{D764990E-FF79-884C-9988-F3ABC5227D9F}" type="presOf" srcId="{B4C76883-4666-7C40-A462-D07F9789069B}" destId="{74B6AFA9-C0CE-8640-A803-08D30473998C}" srcOrd="0" destOrd="0" presId="urn:microsoft.com/office/officeart/2005/8/layout/arrow6"/>
    <dgm:cxn modelId="{1E7CC52D-0B69-374B-8E19-C431778B4214}" srcId="{55C0FA73-73FB-0A4C-9ABB-14686DDF56C8}" destId="{595957AF-2004-5F4E-A9C3-C989C9125664}" srcOrd="0" destOrd="0" parTransId="{62EDFB50-2545-D244-AE94-0A8E8EF5CDA0}" sibTransId="{B21F5D05-8D34-1743-81DE-9EF402FD7B2F}"/>
    <dgm:cxn modelId="{6B78985F-0E78-5349-A6EA-8F5698239B53}" type="presOf" srcId="{55C0FA73-73FB-0A4C-9ABB-14686DDF56C8}" destId="{BFA30BA5-0392-734B-9CBD-6BA0CE1DF3D8}" srcOrd="0" destOrd="0" presId="urn:microsoft.com/office/officeart/2005/8/layout/arrow6"/>
    <dgm:cxn modelId="{85E9946D-2FA4-DB46-B9DD-74B73CE2C64E}" srcId="{55C0FA73-73FB-0A4C-9ABB-14686DDF56C8}" destId="{B4C76883-4666-7C40-A462-D07F9789069B}" srcOrd="1" destOrd="0" parTransId="{79D28AE6-1A4A-5743-ABC1-39C73AE6F69C}" sibTransId="{D7BA4C3F-67AE-454A-935E-688F1FB80E5D}"/>
    <dgm:cxn modelId="{5EA92DC7-C0C0-1E41-B7FC-7C040BE273AF}" type="presOf" srcId="{595957AF-2004-5F4E-A9C3-C989C9125664}" destId="{F98DFEC9-3D3C-284B-A6E8-A8712E7A8AF8}" srcOrd="0" destOrd="0" presId="urn:microsoft.com/office/officeart/2005/8/layout/arrow6"/>
    <dgm:cxn modelId="{858413BE-1541-7E4A-B282-E8E7B0D3B573}" type="presParOf" srcId="{BFA30BA5-0392-734B-9CBD-6BA0CE1DF3D8}" destId="{922E63A3-EC8B-9243-A1BE-B093536F0CC6}" srcOrd="0" destOrd="0" presId="urn:microsoft.com/office/officeart/2005/8/layout/arrow6"/>
    <dgm:cxn modelId="{F1BA076B-0507-694A-B9AD-A9373310C6A2}" type="presParOf" srcId="{BFA30BA5-0392-734B-9CBD-6BA0CE1DF3D8}" destId="{F98DFEC9-3D3C-284B-A6E8-A8712E7A8AF8}" srcOrd="1" destOrd="0" presId="urn:microsoft.com/office/officeart/2005/8/layout/arrow6"/>
    <dgm:cxn modelId="{8CE79476-D76A-2941-B3BB-7423B11F05D3}" type="presParOf" srcId="{BFA30BA5-0392-734B-9CBD-6BA0CE1DF3D8}" destId="{74B6AFA9-C0CE-8640-A803-08D30473998C}" srcOrd="2" destOrd="0" presId="urn:microsoft.com/office/officeart/2005/8/layout/arrow6"/>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C0FA73-73FB-0A4C-9ABB-14686DDF56C8}" type="doc">
      <dgm:prSet loTypeId="urn:microsoft.com/office/officeart/2005/8/layout/arrow6" loCatId="" qsTypeId="urn:microsoft.com/office/officeart/2005/8/quickstyle/3D1" qsCatId="3D" csTypeId="urn:microsoft.com/office/officeart/2005/8/colors/accent5_2" csCatId="accent5" phldr="1"/>
      <dgm:spPr/>
      <dgm:t>
        <a:bodyPr/>
        <a:lstStyle/>
        <a:p>
          <a:endParaRPr lang="en-US"/>
        </a:p>
      </dgm:t>
    </dgm:pt>
    <dgm:pt modelId="{595957AF-2004-5F4E-A9C3-C989C9125664}">
      <dgm:prSet phldrT="[Text]" custT="1"/>
      <dgm:spPr/>
      <dgm:t>
        <a:bodyPr/>
        <a:lstStyle/>
        <a:p>
          <a:r>
            <a:rPr lang="en-US" sz="1200" dirty="0">
              <a:cs typeface="Arial"/>
            </a:rPr>
            <a:t>Hoge ‘</a:t>
          </a:r>
          <a:r>
            <a:rPr lang="en-US" sz="1200" dirty="0" err="1">
              <a:cs typeface="Arial"/>
            </a:rPr>
            <a:t>kosten</a:t>
          </a:r>
          <a:r>
            <a:rPr lang="en-US" sz="1200" dirty="0">
              <a:cs typeface="Arial"/>
            </a:rPr>
            <a:t>’ </a:t>
          </a:r>
          <a:r>
            <a:rPr lang="en-US" sz="1200" dirty="0" err="1">
              <a:cs typeface="Arial"/>
            </a:rPr>
            <a:t>voor</a:t>
          </a:r>
          <a:r>
            <a:rPr lang="en-US" sz="1200" dirty="0">
              <a:cs typeface="Arial"/>
            </a:rPr>
            <a:t> </a:t>
          </a:r>
          <a:r>
            <a:rPr lang="en-US" sz="1200" dirty="0" err="1">
              <a:cs typeface="Arial"/>
            </a:rPr>
            <a:t>vrijwillIger</a:t>
          </a:r>
          <a:endParaRPr lang="en-US" sz="1200" dirty="0"/>
        </a:p>
      </dgm:t>
    </dgm:pt>
    <dgm:pt modelId="{62EDFB50-2545-D244-AE94-0A8E8EF5CDA0}" type="parTrans" cxnId="{1E7CC52D-0B69-374B-8E19-C431778B4214}">
      <dgm:prSet/>
      <dgm:spPr/>
      <dgm:t>
        <a:bodyPr/>
        <a:lstStyle/>
        <a:p>
          <a:endParaRPr lang="en-US"/>
        </a:p>
      </dgm:t>
    </dgm:pt>
    <dgm:pt modelId="{B21F5D05-8D34-1743-81DE-9EF402FD7B2F}" type="sibTrans" cxnId="{1E7CC52D-0B69-374B-8E19-C431778B4214}">
      <dgm:prSet/>
      <dgm:spPr/>
      <dgm:t>
        <a:bodyPr/>
        <a:lstStyle/>
        <a:p>
          <a:endParaRPr lang="en-US"/>
        </a:p>
      </dgm:t>
    </dgm:pt>
    <dgm:pt modelId="{B4C76883-4666-7C40-A462-D07F9789069B}">
      <dgm:prSet phldrT="[Text]" custT="1"/>
      <dgm:spPr/>
      <dgm:t>
        <a:bodyPr/>
        <a:lstStyle/>
        <a:p>
          <a:r>
            <a:rPr lang="en-US" sz="1200" dirty="0"/>
            <a:t>Lage ‘</a:t>
          </a:r>
          <a:r>
            <a:rPr lang="en-US" sz="1200" dirty="0" err="1"/>
            <a:t>kosten</a:t>
          </a:r>
          <a:r>
            <a:rPr lang="en-US" sz="1200" dirty="0"/>
            <a:t>’ voor </a:t>
          </a:r>
          <a:r>
            <a:rPr lang="en-US" sz="1200" dirty="0" err="1"/>
            <a:t>vrijwilliger</a:t>
          </a:r>
          <a:endParaRPr lang="en-US" sz="1200" dirty="0"/>
        </a:p>
      </dgm:t>
    </dgm:pt>
    <dgm:pt modelId="{79D28AE6-1A4A-5743-ABC1-39C73AE6F69C}" type="parTrans" cxnId="{85E9946D-2FA4-DB46-B9DD-74B73CE2C64E}">
      <dgm:prSet/>
      <dgm:spPr/>
      <dgm:t>
        <a:bodyPr/>
        <a:lstStyle/>
        <a:p>
          <a:endParaRPr lang="en-US"/>
        </a:p>
      </dgm:t>
    </dgm:pt>
    <dgm:pt modelId="{D7BA4C3F-67AE-454A-935E-688F1FB80E5D}" type="sibTrans" cxnId="{85E9946D-2FA4-DB46-B9DD-74B73CE2C64E}">
      <dgm:prSet/>
      <dgm:spPr/>
      <dgm:t>
        <a:bodyPr/>
        <a:lstStyle/>
        <a:p>
          <a:endParaRPr lang="en-US"/>
        </a:p>
      </dgm:t>
    </dgm:pt>
    <dgm:pt modelId="{8AF7B426-970F-9E4F-8630-3467DB7A469C}" type="pres">
      <dgm:prSet presAssocID="{55C0FA73-73FB-0A4C-9ABB-14686DDF56C8}" presName="compositeShape" presStyleCnt="0">
        <dgm:presLayoutVars>
          <dgm:chMax val="2"/>
          <dgm:dir/>
          <dgm:resizeHandles val="exact"/>
        </dgm:presLayoutVars>
      </dgm:prSet>
      <dgm:spPr/>
    </dgm:pt>
    <dgm:pt modelId="{0DA7C252-9F0E-3745-BCEF-20E57D6CB837}" type="pres">
      <dgm:prSet presAssocID="{55C0FA73-73FB-0A4C-9ABB-14686DDF56C8}" presName="ribbon" presStyleLbl="node1" presStyleIdx="0" presStyleCnt="1"/>
      <dgm:spPr/>
    </dgm:pt>
    <dgm:pt modelId="{98901549-02FF-E247-9C5E-FEBC0012D574}" type="pres">
      <dgm:prSet presAssocID="{55C0FA73-73FB-0A4C-9ABB-14686DDF56C8}" presName="leftArrowText" presStyleLbl="node1" presStyleIdx="0" presStyleCnt="1">
        <dgm:presLayoutVars>
          <dgm:chMax val="0"/>
          <dgm:bulletEnabled val="1"/>
        </dgm:presLayoutVars>
      </dgm:prSet>
      <dgm:spPr/>
    </dgm:pt>
    <dgm:pt modelId="{EEF7175D-3B11-DA46-B5A3-870BDC7424B6}" type="pres">
      <dgm:prSet presAssocID="{55C0FA73-73FB-0A4C-9ABB-14686DDF56C8}" presName="rightArrowText" presStyleLbl="node1" presStyleIdx="0" presStyleCnt="1">
        <dgm:presLayoutVars>
          <dgm:chMax val="0"/>
          <dgm:bulletEnabled val="1"/>
        </dgm:presLayoutVars>
      </dgm:prSet>
      <dgm:spPr/>
    </dgm:pt>
  </dgm:ptLst>
  <dgm:cxnLst>
    <dgm:cxn modelId="{97B66D25-9A7E-684D-9F95-22C6529BD694}" type="presOf" srcId="{55C0FA73-73FB-0A4C-9ABB-14686DDF56C8}" destId="{8AF7B426-970F-9E4F-8630-3467DB7A469C}" srcOrd="0" destOrd="0" presId="urn:microsoft.com/office/officeart/2005/8/layout/arrow6"/>
    <dgm:cxn modelId="{1E7CC52D-0B69-374B-8E19-C431778B4214}" srcId="{55C0FA73-73FB-0A4C-9ABB-14686DDF56C8}" destId="{595957AF-2004-5F4E-A9C3-C989C9125664}" srcOrd="0" destOrd="0" parTransId="{62EDFB50-2545-D244-AE94-0A8E8EF5CDA0}" sibTransId="{B21F5D05-8D34-1743-81DE-9EF402FD7B2F}"/>
    <dgm:cxn modelId="{AED9C433-6BBE-A944-A3FD-7DF23F6FB45A}" type="presOf" srcId="{B4C76883-4666-7C40-A462-D07F9789069B}" destId="{EEF7175D-3B11-DA46-B5A3-870BDC7424B6}" srcOrd="0" destOrd="0" presId="urn:microsoft.com/office/officeart/2005/8/layout/arrow6"/>
    <dgm:cxn modelId="{85E9946D-2FA4-DB46-B9DD-74B73CE2C64E}" srcId="{55C0FA73-73FB-0A4C-9ABB-14686DDF56C8}" destId="{B4C76883-4666-7C40-A462-D07F9789069B}" srcOrd="1" destOrd="0" parTransId="{79D28AE6-1A4A-5743-ABC1-39C73AE6F69C}" sibTransId="{D7BA4C3F-67AE-454A-935E-688F1FB80E5D}"/>
    <dgm:cxn modelId="{ED5F0CE9-2D62-344E-81B5-EA366FDAD174}" type="presOf" srcId="{595957AF-2004-5F4E-A9C3-C989C9125664}" destId="{98901549-02FF-E247-9C5E-FEBC0012D574}" srcOrd="0" destOrd="0" presId="urn:microsoft.com/office/officeart/2005/8/layout/arrow6"/>
    <dgm:cxn modelId="{FC0307BB-EED4-394E-BB50-295E0AECDD92}" type="presParOf" srcId="{8AF7B426-970F-9E4F-8630-3467DB7A469C}" destId="{0DA7C252-9F0E-3745-BCEF-20E57D6CB837}" srcOrd="0" destOrd="0" presId="urn:microsoft.com/office/officeart/2005/8/layout/arrow6"/>
    <dgm:cxn modelId="{B4403C23-6CDD-C743-9323-8B77A2104494}" type="presParOf" srcId="{8AF7B426-970F-9E4F-8630-3467DB7A469C}" destId="{98901549-02FF-E247-9C5E-FEBC0012D574}" srcOrd="1" destOrd="0" presId="urn:microsoft.com/office/officeart/2005/8/layout/arrow6"/>
    <dgm:cxn modelId="{D867DFE3-6E28-6749-8D4A-32665902D5AE}" type="presParOf" srcId="{8AF7B426-970F-9E4F-8630-3467DB7A469C}" destId="{EEF7175D-3B11-DA46-B5A3-870BDC7424B6}" srcOrd="2" destOrd="0" presId="urn:microsoft.com/office/officeart/2005/8/layout/arrow6"/>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C0FA73-73FB-0A4C-9ABB-14686DDF56C8}" type="doc">
      <dgm:prSet loTypeId="urn:microsoft.com/office/officeart/2005/8/layout/arrow6" loCatId="" qsTypeId="urn:microsoft.com/office/officeart/2005/8/quickstyle/3D1" qsCatId="3D" csTypeId="urn:microsoft.com/office/officeart/2005/8/colors/accent5_2" csCatId="accent5" phldr="1"/>
      <dgm:spPr/>
      <dgm:t>
        <a:bodyPr/>
        <a:lstStyle/>
        <a:p>
          <a:endParaRPr lang="en-US"/>
        </a:p>
      </dgm:t>
    </dgm:pt>
    <dgm:pt modelId="{595957AF-2004-5F4E-A9C3-C989C9125664}">
      <dgm:prSet phldrT="[Text]" custT="1"/>
      <dgm:spPr/>
      <dgm:t>
        <a:bodyPr/>
        <a:lstStyle/>
        <a:p>
          <a:r>
            <a:rPr lang="en-US" sz="1200" dirty="0"/>
            <a:t>Hoge ‘</a:t>
          </a:r>
          <a:r>
            <a:rPr lang="en-US" sz="1200" dirty="0" err="1"/>
            <a:t>baten</a:t>
          </a:r>
          <a:r>
            <a:rPr lang="en-US" sz="1200" dirty="0"/>
            <a:t>’ voor </a:t>
          </a:r>
          <a:r>
            <a:rPr lang="en-US" sz="1200" dirty="0" err="1"/>
            <a:t>vrijwilliger</a:t>
          </a:r>
          <a:r>
            <a:rPr lang="en-US" sz="1200" dirty="0"/>
            <a:t> </a:t>
          </a:r>
        </a:p>
      </dgm:t>
    </dgm:pt>
    <dgm:pt modelId="{62EDFB50-2545-D244-AE94-0A8E8EF5CDA0}" type="parTrans" cxnId="{1E7CC52D-0B69-374B-8E19-C431778B4214}">
      <dgm:prSet/>
      <dgm:spPr/>
      <dgm:t>
        <a:bodyPr/>
        <a:lstStyle/>
        <a:p>
          <a:endParaRPr lang="en-US"/>
        </a:p>
      </dgm:t>
    </dgm:pt>
    <dgm:pt modelId="{B21F5D05-8D34-1743-81DE-9EF402FD7B2F}" type="sibTrans" cxnId="{1E7CC52D-0B69-374B-8E19-C431778B4214}">
      <dgm:prSet/>
      <dgm:spPr/>
      <dgm:t>
        <a:bodyPr/>
        <a:lstStyle/>
        <a:p>
          <a:endParaRPr lang="en-US"/>
        </a:p>
      </dgm:t>
    </dgm:pt>
    <dgm:pt modelId="{B4C76883-4666-7C40-A462-D07F9789069B}">
      <dgm:prSet phldrT="[Text]" custT="1"/>
      <dgm:spPr/>
      <dgm:t>
        <a:bodyPr/>
        <a:lstStyle/>
        <a:p>
          <a:r>
            <a:rPr lang="en-US" sz="1200" dirty="0"/>
            <a:t>Lage ‘</a:t>
          </a:r>
          <a:r>
            <a:rPr lang="en-US" sz="1200" dirty="0" err="1"/>
            <a:t>baten</a:t>
          </a:r>
          <a:r>
            <a:rPr lang="en-US" sz="1200" dirty="0"/>
            <a:t>’ voor </a:t>
          </a:r>
          <a:r>
            <a:rPr lang="en-US" sz="1200" dirty="0" err="1"/>
            <a:t>vrijwilliger</a:t>
          </a:r>
          <a:endParaRPr lang="en-US" sz="1200" dirty="0"/>
        </a:p>
      </dgm:t>
    </dgm:pt>
    <dgm:pt modelId="{79D28AE6-1A4A-5743-ABC1-39C73AE6F69C}" type="parTrans" cxnId="{85E9946D-2FA4-DB46-B9DD-74B73CE2C64E}">
      <dgm:prSet/>
      <dgm:spPr/>
      <dgm:t>
        <a:bodyPr/>
        <a:lstStyle/>
        <a:p>
          <a:endParaRPr lang="en-US"/>
        </a:p>
      </dgm:t>
    </dgm:pt>
    <dgm:pt modelId="{D7BA4C3F-67AE-454A-935E-688F1FB80E5D}" type="sibTrans" cxnId="{85E9946D-2FA4-DB46-B9DD-74B73CE2C64E}">
      <dgm:prSet/>
      <dgm:spPr/>
      <dgm:t>
        <a:bodyPr/>
        <a:lstStyle/>
        <a:p>
          <a:endParaRPr lang="en-US"/>
        </a:p>
      </dgm:t>
    </dgm:pt>
    <dgm:pt modelId="{8AF7B426-970F-9E4F-8630-3467DB7A469C}" type="pres">
      <dgm:prSet presAssocID="{55C0FA73-73FB-0A4C-9ABB-14686DDF56C8}" presName="compositeShape" presStyleCnt="0">
        <dgm:presLayoutVars>
          <dgm:chMax val="2"/>
          <dgm:dir/>
          <dgm:resizeHandles val="exact"/>
        </dgm:presLayoutVars>
      </dgm:prSet>
      <dgm:spPr/>
    </dgm:pt>
    <dgm:pt modelId="{0DA7C252-9F0E-3745-BCEF-20E57D6CB837}" type="pres">
      <dgm:prSet presAssocID="{55C0FA73-73FB-0A4C-9ABB-14686DDF56C8}" presName="ribbon" presStyleLbl="node1" presStyleIdx="0" presStyleCnt="1"/>
      <dgm:spPr/>
    </dgm:pt>
    <dgm:pt modelId="{98901549-02FF-E247-9C5E-FEBC0012D574}" type="pres">
      <dgm:prSet presAssocID="{55C0FA73-73FB-0A4C-9ABB-14686DDF56C8}" presName="leftArrowText" presStyleLbl="node1" presStyleIdx="0" presStyleCnt="1">
        <dgm:presLayoutVars>
          <dgm:chMax val="0"/>
          <dgm:bulletEnabled val="1"/>
        </dgm:presLayoutVars>
      </dgm:prSet>
      <dgm:spPr/>
    </dgm:pt>
    <dgm:pt modelId="{EEF7175D-3B11-DA46-B5A3-870BDC7424B6}" type="pres">
      <dgm:prSet presAssocID="{55C0FA73-73FB-0A4C-9ABB-14686DDF56C8}" presName="rightArrowText" presStyleLbl="node1" presStyleIdx="0" presStyleCnt="1">
        <dgm:presLayoutVars>
          <dgm:chMax val="0"/>
          <dgm:bulletEnabled val="1"/>
        </dgm:presLayoutVars>
      </dgm:prSet>
      <dgm:spPr/>
    </dgm:pt>
  </dgm:ptLst>
  <dgm:cxnLst>
    <dgm:cxn modelId="{97B66D25-9A7E-684D-9F95-22C6529BD694}" type="presOf" srcId="{55C0FA73-73FB-0A4C-9ABB-14686DDF56C8}" destId="{8AF7B426-970F-9E4F-8630-3467DB7A469C}" srcOrd="0" destOrd="0" presId="urn:microsoft.com/office/officeart/2005/8/layout/arrow6"/>
    <dgm:cxn modelId="{1E7CC52D-0B69-374B-8E19-C431778B4214}" srcId="{55C0FA73-73FB-0A4C-9ABB-14686DDF56C8}" destId="{595957AF-2004-5F4E-A9C3-C989C9125664}" srcOrd="0" destOrd="0" parTransId="{62EDFB50-2545-D244-AE94-0A8E8EF5CDA0}" sibTransId="{B21F5D05-8D34-1743-81DE-9EF402FD7B2F}"/>
    <dgm:cxn modelId="{AED9C433-6BBE-A944-A3FD-7DF23F6FB45A}" type="presOf" srcId="{B4C76883-4666-7C40-A462-D07F9789069B}" destId="{EEF7175D-3B11-DA46-B5A3-870BDC7424B6}" srcOrd="0" destOrd="0" presId="urn:microsoft.com/office/officeart/2005/8/layout/arrow6"/>
    <dgm:cxn modelId="{85E9946D-2FA4-DB46-B9DD-74B73CE2C64E}" srcId="{55C0FA73-73FB-0A4C-9ABB-14686DDF56C8}" destId="{B4C76883-4666-7C40-A462-D07F9789069B}" srcOrd="1" destOrd="0" parTransId="{79D28AE6-1A4A-5743-ABC1-39C73AE6F69C}" sibTransId="{D7BA4C3F-67AE-454A-935E-688F1FB80E5D}"/>
    <dgm:cxn modelId="{ED5F0CE9-2D62-344E-81B5-EA366FDAD174}" type="presOf" srcId="{595957AF-2004-5F4E-A9C3-C989C9125664}" destId="{98901549-02FF-E247-9C5E-FEBC0012D574}" srcOrd="0" destOrd="0" presId="urn:microsoft.com/office/officeart/2005/8/layout/arrow6"/>
    <dgm:cxn modelId="{FC0307BB-EED4-394E-BB50-295E0AECDD92}" type="presParOf" srcId="{8AF7B426-970F-9E4F-8630-3467DB7A469C}" destId="{0DA7C252-9F0E-3745-BCEF-20E57D6CB837}" srcOrd="0" destOrd="0" presId="urn:microsoft.com/office/officeart/2005/8/layout/arrow6"/>
    <dgm:cxn modelId="{B4403C23-6CDD-C743-9323-8B77A2104494}" type="presParOf" srcId="{8AF7B426-970F-9E4F-8630-3467DB7A469C}" destId="{98901549-02FF-E247-9C5E-FEBC0012D574}" srcOrd="1" destOrd="0" presId="urn:microsoft.com/office/officeart/2005/8/layout/arrow6"/>
    <dgm:cxn modelId="{D867DFE3-6E28-6749-8D4A-32665902D5AE}" type="presParOf" srcId="{8AF7B426-970F-9E4F-8630-3467DB7A469C}" destId="{EEF7175D-3B11-DA46-B5A3-870BDC7424B6}" srcOrd="2" destOrd="0" presId="urn:microsoft.com/office/officeart/2005/8/layout/arrow6"/>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D9DBF-AEA2-40ED-B55E-82C88DD663E9}">
      <dsp:nvSpPr>
        <dsp:cNvPr id="0" name=""/>
        <dsp:cNvSpPr/>
      </dsp:nvSpPr>
      <dsp:spPr>
        <a:xfrm>
          <a:off x="662247" y="2902"/>
          <a:ext cx="2561704" cy="153702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Beloning</a:t>
          </a:r>
        </a:p>
      </dsp:txBody>
      <dsp:txXfrm>
        <a:off x="662247" y="2902"/>
        <a:ext cx="2561704" cy="1537022"/>
      </dsp:txXfrm>
    </dsp:sp>
    <dsp:sp modelId="{79C108CF-3C8A-4C77-8B9A-7FAB89E187D8}">
      <dsp:nvSpPr>
        <dsp:cNvPr id="0" name=""/>
        <dsp:cNvSpPr/>
      </dsp:nvSpPr>
      <dsp:spPr>
        <a:xfrm>
          <a:off x="662247" y="1796095"/>
          <a:ext cx="2561704" cy="153702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Keuzevrijheid</a:t>
          </a:r>
        </a:p>
      </dsp:txBody>
      <dsp:txXfrm>
        <a:off x="662247" y="1796095"/>
        <a:ext cx="2561704" cy="1537022"/>
      </dsp:txXfrm>
    </dsp:sp>
    <dsp:sp modelId="{BB9838F6-585D-4B87-BB16-D2E00C3D01CD}">
      <dsp:nvSpPr>
        <dsp:cNvPr id="0" name=""/>
        <dsp:cNvSpPr/>
      </dsp:nvSpPr>
      <dsp:spPr>
        <a:xfrm>
          <a:off x="662247" y="3589288"/>
          <a:ext cx="2561704" cy="153702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Psychologisch contract</a:t>
          </a:r>
        </a:p>
      </dsp:txBody>
      <dsp:txXfrm>
        <a:off x="662247" y="3589288"/>
        <a:ext cx="2561704" cy="1537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AEA42-E824-D847-997A-D0677A787894}">
      <dsp:nvSpPr>
        <dsp:cNvPr id="0" name=""/>
        <dsp:cNvSpPr/>
      </dsp:nvSpPr>
      <dsp:spPr>
        <a:xfrm>
          <a:off x="12983" y="0"/>
          <a:ext cx="2327427" cy="930971"/>
        </a:xfrm>
        <a:prstGeom prst="leftRightRibbon">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077B2D-AD9E-4147-84B3-58AD9F60E214}">
      <dsp:nvSpPr>
        <dsp:cNvPr id="0" name=""/>
        <dsp:cNvSpPr/>
      </dsp:nvSpPr>
      <dsp:spPr>
        <a:xfrm>
          <a:off x="292274" y="162919"/>
          <a:ext cx="768051" cy="456175"/>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Makkelijk</a:t>
          </a:r>
          <a:r>
            <a:rPr lang="en-US" sz="1200" kern="1200" dirty="0"/>
            <a:t> </a:t>
          </a:r>
          <a:r>
            <a:rPr lang="en-US" sz="1200" kern="1200" dirty="0" err="1"/>
            <a:t>vrijwilligers</a:t>
          </a:r>
          <a:r>
            <a:rPr lang="en-US" sz="1200" kern="1200" dirty="0"/>
            <a:t> </a:t>
          </a:r>
          <a:r>
            <a:rPr lang="en-US" sz="1200" kern="1200" dirty="0" err="1"/>
            <a:t>te</a:t>
          </a:r>
          <a:r>
            <a:rPr lang="en-US" sz="1200" kern="1200" dirty="0"/>
            <a:t> </a:t>
          </a:r>
          <a:r>
            <a:rPr lang="en-US" sz="1200" kern="1200" dirty="0" err="1"/>
            <a:t>werven</a:t>
          </a:r>
          <a:endParaRPr lang="en-US" sz="1200" kern="1200" dirty="0"/>
        </a:p>
      </dsp:txBody>
      <dsp:txXfrm>
        <a:off x="292274" y="162919"/>
        <a:ext cx="768051" cy="456175"/>
      </dsp:txXfrm>
    </dsp:sp>
    <dsp:sp modelId="{EBAF574A-D0ED-6D43-9732-F0AEF8200CB7}">
      <dsp:nvSpPr>
        <dsp:cNvPr id="0" name=""/>
        <dsp:cNvSpPr/>
      </dsp:nvSpPr>
      <dsp:spPr>
        <a:xfrm>
          <a:off x="1176697" y="311875"/>
          <a:ext cx="907696" cy="456175"/>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Moeilijk</a:t>
          </a:r>
          <a:r>
            <a:rPr lang="en-US" sz="1200" kern="1200" dirty="0"/>
            <a:t> om </a:t>
          </a:r>
          <a:r>
            <a:rPr lang="en-US" sz="1200" kern="1200" dirty="0" err="1"/>
            <a:t>vrijwilligers</a:t>
          </a:r>
          <a:r>
            <a:rPr lang="en-US" sz="1200" kern="1200" dirty="0"/>
            <a:t> </a:t>
          </a:r>
          <a:r>
            <a:rPr lang="en-US" sz="1200" kern="1200" dirty="0" err="1"/>
            <a:t>te</a:t>
          </a:r>
          <a:r>
            <a:rPr lang="en-US" sz="1200" kern="1200" dirty="0"/>
            <a:t> </a:t>
          </a:r>
          <a:r>
            <a:rPr lang="en-US" sz="1200" kern="1200" dirty="0" err="1"/>
            <a:t>werven</a:t>
          </a:r>
          <a:r>
            <a:rPr lang="en-US" sz="1200" kern="1200" dirty="0"/>
            <a:t> </a:t>
          </a:r>
        </a:p>
      </dsp:txBody>
      <dsp:txXfrm>
        <a:off x="1176697" y="311875"/>
        <a:ext cx="907696" cy="456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A23E8-D816-E843-A44E-DBDCCCE5C3AD}">
      <dsp:nvSpPr>
        <dsp:cNvPr id="0" name=""/>
        <dsp:cNvSpPr/>
      </dsp:nvSpPr>
      <dsp:spPr>
        <a:xfrm>
          <a:off x="0" y="0"/>
          <a:ext cx="2609900" cy="1043960"/>
        </a:xfrm>
        <a:prstGeom prst="leftRightRibbon">
          <a:avLst/>
        </a:prstGeom>
        <a:solidFill>
          <a:srgbClr val="C5AD8D"/>
        </a:solidFill>
        <a:ln>
          <a:noFill/>
        </a:ln>
        <a:effectLst/>
      </dsp:spPr>
      <dsp:style>
        <a:lnRef idx="0">
          <a:scrgbClr r="0" g="0" b="0"/>
        </a:lnRef>
        <a:fillRef idx="3">
          <a:scrgbClr r="0" g="0" b="0"/>
        </a:fillRef>
        <a:effectRef idx="2">
          <a:scrgbClr r="0" g="0" b="0"/>
        </a:effectRef>
        <a:fontRef idx="minor">
          <a:schemeClr val="lt1"/>
        </a:fontRef>
      </dsp:style>
    </dsp:sp>
    <dsp:sp modelId="{65857A55-754B-F149-9529-7E71939BF6EF}">
      <dsp:nvSpPr>
        <dsp:cNvPr id="0" name=""/>
        <dsp:cNvSpPr/>
      </dsp:nvSpPr>
      <dsp:spPr>
        <a:xfrm>
          <a:off x="313188" y="186506"/>
          <a:ext cx="861267" cy="51154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Organisatie</a:t>
          </a:r>
          <a:r>
            <a:rPr lang="en-US" sz="1200" kern="1200" dirty="0"/>
            <a:t> </a:t>
          </a:r>
          <a:r>
            <a:rPr lang="en-US" sz="1200" kern="1200" dirty="0" err="1"/>
            <a:t>locatie</a:t>
          </a:r>
          <a:endParaRPr lang="en-US" sz="1200" kern="1200" dirty="0"/>
        </a:p>
      </dsp:txBody>
      <dsp:txXfrm>
        <a:off x="313188" y="186506"/>
        <a:ext cx="861267" cy="511540"/>
      </dsp:txXfrm>
    </dsp:sp>
    <dsp:sp modelId="{1F80B314-86EE-0B49-846C-1BE98F29FB4F}">
      <dsp:nvSpPr>
        <dsp:cNvPr id="0" name=""/>
        <dsp:cNvSpPr/>
      </dsp:nvSpPr>
      <dsp:spPr>
        <a:xfrm>
          <a:off x="1304950" y="353540"/>
          <a:ext cx="1017861" cy="51154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Vrijwilliger</a:t>
          </a:r>
          <a:r>
            <a:rPr lang="en-US" sz="1200" kern="1200" dirty="0"/>
            <a:t> </a:t>
          </a:r>
          <a:r>
            <a:rPr lang="en-US" sz="1200" kern="1200" dirty="0" err="1"/>
            <a:t>locatie</a:t>
          </a:r>
          <a:endParaRPr lang="en-US" sz="1200" kern="1200" dirty="0"/>
        </a:p>
      </dsp:txBody>
      <dsp:txXfrm>
        <a:off x="1304950" y="353540"/>
        <a:ext cx="1017861" cy="511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D1B33-205E-CA4E-A1B0-50923316DEA7}">
      <dsp:nvSpPr>
        <dsp:cNvPr id="0" name=""/>
        <dsp:cNvSpPr/>
      </dsp:nvSpPr>
      <dsp:spPr>
        <a:xfrm>
          <a:off x="25966" y="0"/>
          <a:ext cx="2327427" cy="930971"/>
        </a:xfrm>
        <a:prstGeom prst="leftRightRibbon">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AB11DDF-BA88-9249-8F8B-D46C33B2E091}">
      <dsp:nvSpPr>
        <dsp:cNvPr id="0" name=""/>
        <dsp:cNvSpPr/>
      </dsp:nvSpPr>
      <dsp:spPr>
        <a:xfrm>
          <a:off x="292274" y="162919"/>
          <a:ext cx="768051" cy="456175"/>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Makkelijk</a:t>
          </a:r>
          <a:r>
            <a:rPr lang="en-US" sz="1200" kern="1200" dirty="0"/>
            <a:t> </a:t>
          </a:r>
          <a:r>
            <a:rPr lang="en-US" sz="1200" kern="1200" dirty="0" err="1"/>
            <a:t>vrijwilliger</a:t>
          </a:r>
          <a:r>
            <a:rPr lang="en-US" sz="1200" kern="1200" dirty="0"/>
            <a:t> </a:t>
          </a:r>
          <a:r>
            <a:rPr lang="en-US" sz="1200" kern="1200" dirty="0" err="1"/>
            <a:t>worden</a:t>
          </a:r>
          <a:endParaRPr lang="en-US" sz="1200" kern="1200" dirty="0"/>
        </a:p>
      </dsp:txBody>
      <dsp:txXfrm>
        <a:off x="292274" y="162919"/>
        <a:ext cx="768051" cy="456175"/>
      </dsp:txXfrm>
    </dsp:sp>
    <dsp:sp modelId="{AF0DE601-F7E0-534E-9335-9D850FE856FC}">
      <dsp:nvSpPr>
        <dsp:cNvPr id="0" name=""/>
        <dsp:cNvSpPr/>
      </dsp:nvSpPr>
      <dsp:spPr>
        <a:xfrm>
          <a:off x="1176697" y="311875"/>
          <a:ext cx="907696" cy="456175"/>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Lastig</a:t>
          </a:r>
          <a:r>
            <a:rPr lang="en-US" sz="1200" kern="1200" dirty="0"/>
            <a:t> </a:t>
          </a:r>
          <a:r>
            <a:rPr lang="en-US" sz="1200" kern="1200" dirty="0" err="1"/>
            <a:t>vrijwilliger</a:t>
          </a:r>
          <a:r>
            <a:rPr lang="en-US" sz="1200" kern="1200" dirty="0"/>
            <a:t> </a:t>
          </a:r>
          <a:r>
            <a:rPr lang="en-US" sz="1200" kern="1200" dirty="0" err="1"/>
            <a:t>worden</a:t>
          </a:r>
          <a:r>
            <a:rPr lang="en-US" sz="1200" kern="1200" dirty="0"/>
            <a:t> </a:t>
          </a:r>
        </a:p>
      </dsp:txBody>
      <dsp:txXfrm>
        <a:off x="1176697" y="311875"/>
        <a:ext cx="907696" cy="456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A0BE5-86C3-7741-990E-136C91DFB032}">
      <dsp:nvSpPr>
        <dsp:cNvPr id="0" name=""/>
        <dsp:cNvSpPr/>
      </dsp:nvSpPr>
      <dsp:spPr>
        <a:xfrm>
          <a:off x="0" y="1994"/>
          <a:ext cx="2472441" cy="988976"/>
        </a:xfrm>
        <a:prstGeom prst="leftRightRibbon">
          <a:avLst/>
        </a:prstGeom>
        <a:solidFill>
          <a:srgbClr val="C5AD8D"/>
        </a:solidFill>
        <a:ln>
          <a:noFill/>
        </a:ln>
        <a:effectLst/>
      </dsp:spPr>
      <dsp:style>
        <a:lnRef idx="0">
          <a:scrgbClr r="0" g="0" b="0"/>
        </a:lnRef>
        <a:fillRef idx="3">
          <a:scrgbClr r="0" g="0" b="0"/>
        </a:fillRef>
        <a:effectRef idx="2">
          <a:scrgbClr r="0" g="0" b="0"/>
        </a:effectRef>
        <a:fontRef idx="minor">
          <a:schemeClr val="lt1"/>
        </a:fontRef>
      </dsp:style>
    </dsp:sp>
    <dsp:sp modelId="{41731352-5FBA-B746-AA8B-10A048F83AEF}">
      <dsp:nvSpPr>
        <dsp:cNvPr id="0" name=""/>
        <dsp:cNvSpPr/>
      </dsp:nvSpPr>
      <dsp:spPr>
        <a:xfrm>
          <a:off x="296692" y="175065"/>
          <a:ext cx="815905" cy="48459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Organisatie-tijd</a:t>
          </a:r>
          <a:endParaRPr lang="en-US" sz="1200" kern="1200" dirty="0"/>
        </a:p>
      </dsp:txBody>
      <dsp:txXfrm>
        <a:off x="296692" y="175065"/>
        <a:ext cx="815905" cy="484598"/>
      </dsp:txXfrm>
    </dsp:sp>
    <dsp:sp modelId="{E9A64E79-BC6D-4B4A-A06C-40695B5C2A12}">
      <dsp:nvSpPr>
        <dsp:cNvPr id="0" name=""/>
        <dsp:cNvSpPr/>
      </dsp:nvSpPr>
      <dsp:spPr>
        <a:xfrm>
          <a:off x="1236220" y="333301"/>
          <a:ext cx="964251" cy="48459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Vrijwilligers-tijd</a:t>
          </a:r>
          <a:endParaRPr lang="en-US" sz="1200" kern="1200" dirty="0"/>
        </a:p>
      </dsp:txBody>
      <dsp:txXfrm>
        <a:off x="1236220" y="333301"/>
        <a:ext cx="964251" cy="484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7C252-9F0E-3745-BCEF-20E57D6CB837}">
      <dsp:nvSpPr>
        <dsp:cNvPr id="0" name=""/>
        <dsp:cNvSpPr/>
      </dsp:nvSpPr>
      <dsp:spPr>
        <a:xfrm>
          <a:off x="5940" y="0"/>
          <a:ext cx="2399089" cy="959636"/>
        </a:xfrm>
        <a:prstGeom prst="leftRightRibb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901549-02FF-E247-9C5E-FEBC0012D574}">
      <dsp:nvSpPr>
        <dsp:cNvPr id="0" name=""/>
        <dsp:cNvSpPr/>
      </dsp:nvSpPr>
      <dsp:spPr>
        <a:xfrm>
          <a:off x="413789" y="169774"/>
          <a:ext cx="791699" cy="47022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Hoog</a:t>
          </a:r>
          <a:r>
            <a:rPr lang="en-US" sz="1200" kern="1200" dirty="0"/>
            <a:t> </a:t>
          </a:r>
          <a:r>
            <a:rPr lang="en-US" sz="1200" kern="1200" dirty="0" err="1"/>
            <a:t>afbreuk</a:t>
          </a:r>
          <a:r>
            <a:rPr lang="en-US" sz="1200" kern="1200" dirty="0"/>
            <a:t> </a:t>
          </a:r>
          <a:r>
            <a:rPr lang="en-US" sz="1200" kern="1200" dirty="0" err="1"/>
            <a:t>risico</a:t>
          </a:r>
          <a:endParaRPr lang="en-US" sz="1200" kern="1200" dirty="0"/>
        </a:p>
      </dsp:txBody>
      <dsp:txXfrm>
        <a:off x="413789" y="169774"/>
        <a:ext cx="791699" cy="470221"/>
      </dsp:txXfrm>
    </dsp:sp>
    <dsp:sp modelId="{EEF7175D-3B11-DA46-B5A3-870BDC7424B6}">
      <dsp:nvSpPr>
        <dsp:cNvPr id="0" name=""/>
        <dsp:cNvSpPr/>
      </dsp:nvSpPr>
      <dsp:spPr>
        <a:xfrm>
          <a:off x="1205485" y="321478"/>
          <a:ext cx="935645" cy="47022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Laag</a:t>
          </a:r>
          <a:r>
            <a:rPr lang="en-US" sz="1200" kern="1200" dirty="0"/>
            <a:t> </a:t>
          </a:r>
          <a:r>
            <a:rPr lang="en-US" sz="1200" kern="1200" dirty="0" err="1"/>
            <a:t>afbreuk</a:t>
          </a:r>
          <a:r>
            <a:rPr lang="en-US" sz="1200" kern="1200" dirty="0"/>
            <a:t> </a:t>
          </a:r>
          <a:r>
            <a:rPr lang="en-US" sz="1200" kern="1200" dirty="0" err="1"/>
            <a:t>risico</a:t>
          </a:r>
          <a:endParaRPr lang="en-US" sz="1200" kern="1200" dirty="0"/>
        </a:p>
      </dsp:txBody>
      <dsp:txXfrm>
        <a:off x="1205485" y="321478"/>
        <a:ext cx="935645" cy="4702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63A3-EC8B-9243-A1BE-B093536F0CC6}">
      <dsp:nvSpPr>
        <dsp:cNvPr id="0" name=""/>
        <dsp:cNvSpPr/>
      </dsp:nvSpPr>
      <dsp:spPr>
        <a:xfrm>
          <a:off x="109694" y="0"/>
          <a:ext cx="2628969" cy="1051588"/>
        </a:xfrm>
        <a:prstGeom prst="leftRightRibb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8DFEC9-3D3C-284B-A6E8-A8712E7A8AF8}">
      <dsp:nvSpPr>
        <dsp:cNvPr id="0" name=""/>
        <dsp:cNvSpPr/>
      </dsp:nvSpPr>
      <dsp:spPr>
        <a:xfrm>
          <a:off x="450513" y="184027"/>
          <a:ext cx="867560" cy="51527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Vrijwilligers</a:t>
          </a:r>
          <a:r>
            <a:rPr lang="en-US" sz="1200" kern="1200" dirty="0"/>
            <a:t> </a:t>
          </a:r>
          <a:r>
            <a:rPr lang="nl-NL" sz="1200" kern="1200" dirty="0">
              <a:solidFill>
                <a:schemeClr val="bg1"/>
              </a:solidFill>
            </a:rPr>
            <a:t>coördinator</a:t>
          </a:r>
          <a:endParaRPr lang="en-US" sz="1200" kern="1200" dirty="0"/>
        </a:p>
      </dsp:txBody>
      <dsp:txXfrm>
        <a:off x="450513" y="184027"/>
        <a:ext cx="867560" cy="515278"/>
      </dsp:txXfrm>
    </dsp:sp>
    <dsp:sp modelId="{74B6AFA9-C0CE-8640-A803-08D30473998C}">
      <dsp:nvSpPr>
        <dsp:cNvPr id="0" name=""/>
        <dsp:cNvSpPr/>
      </dsp:nvSpPr>
      <dsp:spPr>
        <a:xfrm>
          <a:off x="1449522" y="352281"/>
          <a:ext cx="1025298" cy="51527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Geen</a:t>
          </a:r>
          <a:r>
            <a:rPr lang="en-US" sz="1200" kern="1200" dirty="0"/>
            <a:t> </a:t>
          </a:r>
          <a:r>
            <a:rPr lang="en-US" sz="1200" kern="1200" dirty="0" err="1"/>
            <a:t>Vrijwilligers</a:t>
          </a:r>
          <a:r>
            <a:rPr lang="en-US" sz="1200" kern="1200" dirty="0"/>
            <a:t> </a:t>
          </a:r>
          <a:r>
            <a:rPr lang="nl-NL" sz="1200" kern="1200" dirty="0">
              <a:solidFill>
                <a:schemeClr val="bg1"/>
              </a:solidFill>
            </a:rPr>
            <a:t>coördinator</a:t>
          </a:r>
          <a:endParaRPr lang="en-US" sz="1200" kern="1200" dirty="0">
            <a:solidFill>
              <a:schemeClr val="bg1"/>
            </a:solidFill>
          </a:endParaRPr>
        </a:p>
      </dsp:txBody>
      <dsp:txXfrm>
        <a:off x="1449522" y="352281"/>
        <a:ext cx="1025298" cy="5152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7C252-9F0E-3745-BCEF-20E57D6CB837}">
      <dsp:nvSpPr>
        <dsp:cNvPr id="0" name=""/>
        <dsp:cNvSpPr/>
      </dsp:nvSpPr>
      <dsp:spPr>
        <a:xfrm>
          <a:off x="0" y="5340"/>
          <a:ext cx="2693522" cy="1077408"/>
        </a:xfrm>
        <a:prstGeom prst="leftRightRibb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901549-02FF-E247-9C5E-FEBC0012D574}">
      <dsp:nvSpPr>
        <dsp:cNvPr id="0" name=""/>
        <dsp:cNvSpPr/>
      </dsp:nvSpPr>
      <dsp:spPr>
        <a:xfrm>
          <a:off x="323222" y="193886"/>
          <a:ext cx="888862" cy="52793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a:cs typeface="Arial"/>
            </a:rPr>
            <a:t>Hoge ‘</a:t>
          </a:r>
          <a:r>
            <a:rPr lang="en-US" sz="1200" kern="1200" dirty="0" err="1">
              <a:cs typeface="Arial"/>
            </a:rPr>
            <a:t>kosten</a:t>
          </a:r>
          <a:r>
            <a:rPr lang="en-US" sz="1200" kern="1200" dirty="0">
              <a:cs typeface="Arial"/>
            </a:rPr>
            <a:t>’ </a:t>
          </a:r>
          <a:r>
            <a:rPr lang="en-US" sz="1200" kern="1200" dirty="0" err="1">
              <a:cs typeface="Arial"/>
            </a:rPr>
            <a:t>voor</a:t>
          </a:r>
          <a:r>
            <a:rPr lang="en-US" sz="1200" kern="1200" dirty="0">
              <a:cs typeface="Arial"/>
            </a:rPr>
            <a:t> </a:t>
          </a:r>
          <a:r>
            <a:rPr lang="en-US" sz="1200" kern="1200" dirty="0" err="1">
              <a:cs typeface="Arial"/>
            </a:rPr>
            <a:t>vrijwillIger</a:t>
          </a:r>
          <a:endParaRPr lang="en-US" sz="1200" kern="1200" dirty="0"/>
        </a:p>
      </dsp:txBody>
      <dsp:txXfrm>
        <a:off x="323222" y="193886"/>
        <a:ext cx="888862" cy="527930"/>
      </dsp:txXfrm>
    </dsp:sp>
    <dsp:sp modelId="{EEF7175D-3B11-DA46-B5A3-870BDC7424B6}">
      <dsp:nvSpPr>
        <dsp:cNvPr id="0" name=""/>
        <dsp:cNvSpPr/>
      </dsp:nvSpPr>
      <dsp:spPr>
        <a:xfrm>
          <a:off x="1346761" y="366272"/>
          <a:ext cx="1050473" cy="52793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Lage ‘</a:t>
          </a:r>
          <a:r>
            <a:rPr lang="en-US" sz="1200" kern="1200" dirty="0" err="1"/>
            <a:t>kosten</a:t>
          </a:r>
          <a:r>
            <a:rPr lang="en-US" sz="1200" kern="1200" dirty="0"/>
            <a:t>’ voor </a:t>
          </a:r>
          <a:r>
            <a:rPr lang="en-US" sz="1200" kern="1200" dirty="0" err="1"/>
            <a:t>vrijwilliger</a:t>
          </a:r>
          <a:endParaRPr lang="en-US" sz="1200" kern="1200" dirty="0"/>
        </a:p>
      </dsp:txBody>
      <dsp:txXfrm>
        <a:off x="1346761" y="366272"/>
        <a:ext cx="1050473" cy="527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7C252-9F0E-3745-BCEF-20E57D6CB837}">
      <dsp:nvSpPr>
        <dsp:cNvPr id="0" name=""/>
        <dsp:cNvSpPr/>
      </dsp:nvSpPr>
      <dsp:spPr>
        <a:xfrm>
          <a:off x="0" y="204876"/>
          <a:ext cx="2490156" cy="996062"/>
        </a:xfrm>
        <a:prstGeom prst="leftRightRibb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901549-02FF-E247-9C5E-FEBC0012D574}">
      <dsp:nvSpPr>
        <dsp:cNvPr id="0" name=""/>
        <dsp:cNvSpPr/>
      </dsp:nvSpPr>
      <dsp:spPr>
        <a:xfrm>
          <a:off x="298818" y="379187"/>
          <a:ext cx="821751" cy="48807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Hoge ‘</a:t>
          </a:r>
          <a:r>
            <a:rPr lang="en-US" sz="1200" kern="1200" dirty="0" err="1"/>
            <a:t>baten</a:t>
          </a:r>
          <a:r>
            <a:rPr lang="en-US" sz="1200" kern="1200" dirty="0"/>
            <a:t>’ voor </a:t>
          </a:r>
          <a:r>
            <a:rPr lang="en-US" sz="1200" kern="1200" dirty="0" err="1"/>
            <a:t>vrijwilliger</a:t>
          </a:r>
          <a:r>
            <a:rPr lang="en-US" sz="1200" kern="1200" dirty="0"/>
            <a:t> </a:t>
          </a:r>
        </a:p>
      </dsp:txBody>
      <dsp:txXfrm>
        <a:off x="298818" y="379187"/>
        <a:ext cx="821751" cy="488070"/>
      </dsp:txXfrm>
    </dsp:sp>
    <dsp:sp modelId="{EEF7175D-3B11-DA46-B5A3-870BDC7424B6}">
      <dsp:nvSpPr>
        <dsp:cNvPr id="0" name=""/>
        <dsp:cNvSpPr/>
      </dsp:nvSpPr>
      <dsp:spPr>
        <a:xfrm>
          <a:off x="1245078" y="538557"/>
          <a:ext cx="971160" cy="48807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42672" rIns="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Lage ‘</a:t>
          </a:r>
          <a:r>
            <a:rPr lang="en-US" sz="1200" kern="1200" dirty="0" err="1"/>
            <a:t>baten</a:t>
          </a:r>
          <a:r>
            <a:rPr lang="en-US" sz="1200" kern="1200" dirty="0"/>
            <a:t>’ voor </a:t>
          </a:r>
          <a:r>
            <a:rPr lang="en-US" sz="1200" kern="1200" dirty="0" err="1"/>
            <a:t>vrijwilliger</a:t>
          </a:r>
          <a:endParaRPr lang="en-US" sz="1200" kern="1200" dirty="0"/>
        </a:p>
      </dsp:txBody>
      <dsp:txXfrm>
        <a:off x="1245078" y="538557"/>
        <a:ext cx="971160" cy="4880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60D38-5363-478B-8A92-E586F61521FB}" type="datetimeFigureOut">
              <a:rPr lang="de-DE" smtClean="0"/>
              <a:t>11.04.2025</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8DBB7-8634-446A-BC45-0FE07B6C411A}" type="slidenum">
              <a:rPr lang="de-DE" smtClean="0"/>
              <a:t>‹#›</a:t>
            </a:fld>
            <a:endParaRPr lang="de-DE"/>
          </a:p>
        </p:txBody>
      </p:sp>
    </p:spTree>
    <p:extLst>
      <p:ext uri="{BB962C8B-B14F-4D97-AF65-F5344CB8AC3E}">
        <p14:creationId xmlns:p14="http://schemas.microsoft.com/office/powerpoint/2010/main" val="17049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8AB56C59-428B-4682-BD7A-03E292A2D1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id="{840E7E4B-F286-4E67-A0F9-6E86D1A208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5364" name="Tijdelijke aanduiding voor dianummer 3">
            <a:extLst>
              <a:ext uri="{FF2B5EF4-FFF2-40B4-BE49-F238E27FC236}">
                <a16:creationId xmlns:a16="http://schemas.microsoft.com/office/drawing/2014/main" id="{9142726E-FEE2-4D21-B667-BF565C1E86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1AE0ED-8B8A-49FA-B943-E3014DC17915}" type="slidenum">
              <a:rPr lang="en-US" altLang="nl-NL" smtClean="0"/>
              <a:pPr/>
              <a:t>6</a:t>
            </a:fld>
            <a:endParaRPr lang="en-US" altLang="nl-NL"/>
          </a:p>
        </p:txBody>
      </p:sp>
    </p:spTree>
    <p:extLst>
      <p:ext uri="{BB962C8B-B14F-4D97-AF65-F5344CB8AC3E}">
        <p14:creationId xmlns:p14="http://schemas.microsoft.com/office/powerpoint/2010/main" val="213722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FA2218E-4D06-4E15-B9F0-0BA476544E61}" type="slidenum">
              <a:rPr lang="nl-NL" smtClean="0"/>
              <a:t>7</a:t>
            </a:fld>
            <a:endParaRPr lang="nl-NL"/>
          </a:p>
        </p:txBody>
      </p:sp>
    </p:spTree>
    <p:extLst>
      <p:ext uri="{BB962C8B-B14F-4D97-AF65-F5344CB8AC3E}">
        <p14:creationId xmlns:p14="http://schemas.microsoft.com/office/powerpoint/2010/main" val="310205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10"/>
          </p:nvPr>
        </p:nvSpPr>
        <p:spPr/>
        <p:txBody>
          <a:bodyPr/>
          <a:lstStyle/>
          <a:p>
            <a:fld id="{C0988E83-A424-4564-B5E8-46B795AF131B}" type="slidenum">
              <a:rPr lang="en-AU" smtClean="0"/>
              <a:pPr/>
              <a:t>26</a:t>
            </a:fld>
            <a:endParaRPr lang="en-AU"/>
          </a:p>
        </p:txBody>
      </p:sp>
    </p:spTree>
    <p:extLst>
      <p:ext uri="{BB962C8B-B14F-4D97-AF65-F5344CB8AC3E}">
        <p14:creationId xmlns:p14="http://schemas.microsoft.com/office/powerpoint/2010/main" val="149864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2226-7600-425A-DE2A-4025C49F2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37501-3867-D93C-F10E-D35DA6810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6D4F1-62B1-6206-AFC0-2C40BB2A5D45}"/>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4B528A59-692E-0DF2-EB66-5C618E9BD3F8}"/>
              </a:ext>
            </a:extLst>
          </p:cNvPr>
          <p:cNvSpPr>
            <a:spLocks noGrp="1"/>
          </p:cNvSpPr>
          <p:nvPr>
            <p:ph type="sldNum" sz="quarter" idx="5"/>
          </p:nvPr>
        </p:nvSpPr>
        <p:spPr/>
        <p:txBody>
          <a:bodyPr/>
          <a:lstStyle/>
          <a:p>
            <a:fld id="{02833E3F-71BB-4453-9F89-FF3D59D66A95}" type="slidenum">
              <a:rPr lang="nl-NL" smtClean="0"/>
              <a:t>27</a:t>
            </a:fld>
            <a:endParaRPr lang="nl-NL"/>
          </a:p>
        </p:txBody>
      </p:sp>
    </p:spTree>
    <p:extLst>
      <p:ext uri="{BB962C8B-B14F-4D97-AF65-F5344CB8AC3E}">
        <p14:creationId xmlns:p14="http://schemas.microsoft.com/office/powerpoint/2010/main" val="256693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2833E3F-71BB-4453-9F89-FF3D59D66A95}" type="slidenum">
              <a:rPr lang="nl-NL" smtClean="0"/>
              <a:t>28</a:t>
            </a:fld>
            <a:endParaRPr lang="nl-NL"/>
          </a:p>
        </p:txBody>
      </p:sp>
    </p:spTree>
    <p:extLst>
      <p:ext uri="{BB962C8B-B14F-4D97-AF65-F5344CB8AC3E}">
        <p14:creationId xmlns:p14="http://schemas.microsoft.com/office/powerpoint/2010/main" val="86094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5D28CCE-FAB6-4FBA-A482-B896CC2C6012}" type="slidenum">
              <a:rPr lang="nl-NL" smtClean="0"/>
              <a:t>29</a:t>
            </a:fld>
            <a:endParaRPr lang="nl-NL"/>
          </a:p>
        </p:txBody>
      </p:sp>
    </p:spTree>
    <p:extLst>
      <p:ext uri="{BB962C8B-B14F-4D97-AF65-F5344CB8AC3E}">
        <p14:creationId xmlns:p14="http://schemas.microsoft.com/office/powerpoint/2010/main" val="174161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5132CC4-CF69-4132-8735-BDF215C00DB7}" type="slidenum">
              <a:rPr lang="en-US" smtClean="0"/>
              <a:pPr>
                <a:defRPr/>
              </a:pPr>
              <a:t>30</a:t>
            </a:fld>
            <a:endParaRPr lang="en-US"/>
          </a:p>
        </p:txBody>
      </p:sp>
    </p:spTree>
    <p:extLst>
      <p:ext uri="{BB962C8B-B14F-4D97-AF65-F5344CB8AC3E}">
        <p14:creationId xmlns:p14="http://schemas.microsoft.com/office/powerpoint/2010/main" val="387799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950" y="2003737"/>
            <a:ext cx="8239125" cy="995363"/>
          </a:xfrm>
        </p:spPr>
        <p:txBody>
          <a:bodyPr anchor="b"/>
          <a:lstStyle>
            <a:lvl1pPr algn="l">
              <a:defRPr lang="en-US" sz="3500" kern="1200" baseline="0" dirty="0" smtClean="0">
                <a:solidFill>
                  <a:srgbClr val="2870AC"/>
                </a:solidFill>
                <a:latin typeface="Museo Sans 700" panose="02000000000000000000" pitchFamily="50" charset="0"/>
                <a:ea typeface="+mj-ea"/>
                <a:cs typeface="+mj-cs"/>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61949" y="2897500"/>
            <a:ext cx="8239125" cy="264800"/>
          </a:xfrm>
        </p:spPr>
        <p:txBody>
          <a:bodyPr>
            <a:noAutofit/>
          </a:bodyPr>
          <a:lstStyle>
            <a:lvl1pPr marL="0" indent="0" algn="l">
              <a:buNone/>
              <a:defRPr sz="7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presentation</a:t>
            </a:r>
          </a:p>
        </p:txBody>
      </p:sp>
      <p:sp>
        <p:nvSpPr>
          <p:cNvPr id="6" name="Ondertitel 2"/>
          <p:cNvSpPr txBox="1">
            <a:spLocks/>
          </p:cNvSpPr>
          <p:nvPr userDrawn="1"/>
        </p:nvSpPr>
        <p:spPr>
          <a:xfrm>
            <a:off x="355463" y="6552525"/>
            <a:ext cx="5400000" cy="328747"/>
          </a:xfrm>
          <a:prstGeom prst="rect">
            <a:avLst/>
          </a:prstGeom>
        </p:spPr>
        <p:txBody>
          <a:bodyPr vert="horz" wrap="square" lIns="0" tIns="0" rIns="0" bIns="0" rtlCol="0">
            <a:noAutofit/>
          </a:bodyPr>
          <a:lstStyle>
            <a:lvl1pPr marL="0" indent="0" algn="l" defTabSz="1043056" rtl="0" eaLnBrk="1" latinLnBrk="0" hangingPunct="1">
              <a:spcBef>
                <a:spcPct val="20000"/>
              </a:spcBef>
              <a:buFont typeface="Arial" pitchFamily="34" charset="0"/>
              <a:buNone/>
              <a:defRPr sz="1200" kern="1200" cap="none" baseline="0">
                <a:solidFill>
                  <a:srgbClr val="171C54"/>
                </a:solidFill>
                <a:latin typeface="Arial" pitchFamily="34" charset="0"/>
                <a:ea typeface="+mn-ea"/>
                <a:cs typeface="Arial" pitchFamily="34" charset="0"/>
              </a:defRPr>
            </a:lvl1pPr>
            <a:lvl2pPr marL="521528" indent="0" algn="ctr" defTabSz="1043056"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1043056" indent="0" algn="ctr" defTabSz="1043056"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564584" indent="0" algn="ctr" defTabSz="1043056"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2086112" indent="0" algn="ctr" defTabSz="1043056"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607640"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129168"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50696"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72224"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pPr rtl="0"/>
            <a:r>
              <a:rPr lang="nl-NL" sz="700" b="0" i="0" u="none" strike="noStrike" kern="1200" cap="none" baseline="0" dirty="0">
                <a:solidFill>
                  <a:srgbClr val="171C54"/>
                </a:solidFill>
                <a:latin typeface="Museo Sans 900"/>
                <a:ea typeface="+mn-ea"/>
                <a:cs typeface="Museo Sans 900"/>
              </a:rPr>
              <a:t>RSM - a force </a:t>
            </a:r>
            <a:r>
              <a:rPr lang="nl-NL" sz="700" b="0" i="0" u="none" strike="noStrike" kern="1200" cap="none" baseline="0" dirty="0" err="1">
                <a:solidFill>
                  <a:srgbClr val="171C54"/>
                </a:solidFill>
                <a:latin typeface="Museo Sans 900"/>
                <a:ea typeface="+mn-ea"/>
                <a:cs typeface="Museo Sans 900"/>
              </a:rPr>
              <a:t>for</a:t>
            </a:r>
            <a:r>
              <a:rPr lang="nl-NL" sz="700" b="0" i="0" u="none" strike="noStrike" kern="1200" cap="none" baseline="0" dirty="0">
                <a:solidFill>
                  <a:srgbClr val="171C54"/>
                </a:solidFill>
                <a:latin typeface="Museo Sans 900"/>
                <a:ea typeface="+mn-ea"/>
                <a:cs typeface="Museo Sans 900"/>
              </a:rPr>
              <a:t> </a:t>
            </a:r>
            <a:r>
              <a:rPr lang="nl-NL" sz="700" b="0" i="0" u="none" strike="noStrike" kern="1200" cap="none" baseline="0" dirty="0" err="1">
                <a:solidFill>
                  <a:srgbClr val="171C54"/>
                </a:solidFill>
                <a:latin typeface="Museo Sans 900"/>
                <a:ea typeface="+mn-ea"/>
                <a:cs typeface="Museo Sans 900"/>
              </a:rPr>
              <a:t>positive</a:t>
            </a:r>
            <a:r>
              <a:rPr lang="nl-NL" sz="700" b="0" i="0" u="none" strike="noStrike" kern="1200" cap="none" baseline="0" dirty="0">
                <a:solidFill>
                  <a:srgbClr val="171C54"/>
                </a:solidFill>
                <a:latin typeface="Museo Sans 900"/>
                <a:ea typeface="+mn-ea"/>
                <a:cs typeface="Museo Sans 900"/>
              </a:rPr>
              <a:t> change</a:t>
            </a:r>
          </a:p>
        </p:txBody>
      </p:sp>
      <p:sp>
        <p:nvSpPr>
          <p:cNvPr id="9" name="Tijdelijke aanduiding voor afbeelding 4">
            <a:extLst>
              <a:ext uri="{FF2B5EF4-FFF2-40B4-BE49-F238E27FC236}">
                <a16:creationId xmlns:a16="http://schemas.microsoft.com/office/drawing/2014/main" id="{C5AAD7EC-7460-481A-A458-1D826C8A65C8}"/>
              </a:ext>
            </a:extLst>
          </p:cNvPr>
          <p:cNvSpPr>
            <a:spLocks noGrp="1"/>
          </p:cNvSpPr>
          <p:nvPr>
            <p:ph type="pic" sz="quarter" idx="11" hasCustomPrompt="1"/>
          </p:nvPr>
        </p:nvSpPr>
        <p:spPr>
          <a:xfrm>
            <a:off x="0" y="3615267"/>
            <a:ext cx="9144000" cy="2834234"/>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l-NL" dirty="0"/>
              <a:t> </a:t>
            </a:r>
          </a:p>
        </p:txBody>
      </p:sp>
      <p:pic>
        <p:nvPicPr>
          <p:cNvPr id="7" name="AchtergrondTitel2"/>
          <p:cNvPicPr>
            <a:picLocks noSelect="1"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526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5A8E426-1013-4DA1-9982-506C918562F2}" type="slidenum">
              <a:rPr lang="de-DE" smtClean="0"/>
              <a:t>‹#›</a:t>
            </a:fld>
            <a:endParaRPr lang="de-DE"/>
          </a:p>
        </p:txBody>
      </p:sp>
    </p:spTree>
    <p:extLst>
      <p:ext uri="{BB962C8B-B14F-4D97-AF65-F5344CB8AC3E}">
        <p14:creationId xmlns:p14="http://schemas.microsoft.com/office/powerpoint/2010/main" val="235288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7200" y="1047751"/>
            <a:ext cx="3886200" cy="5129214"/>
          </a:xfrm>
        </p:spPr>
        <p:txBody>
          <a:bodyPr/>
          <a:lstStyle>
            <a:lvl1pPr>
              <a:defRPr>
                <a:latin typeface="Museo Sans 300" panose="02000000000000000000" pitchFamily="50"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47751"/>
            <a:ext cx="3886200" cy="5129214"/>
          </a:xfrm>
        </p:spPr>
        <p:txBody>
          <a:bodyPr/>
          <a:lstStyle>
            <a:lvl1pPr>
              <a:defRPr>
                <a:latin typeface="Museo Sans 300" panose="02000000000000000000" pitchFamily="50"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5A8E426-1013-4DA1-9982-506C918562F2}" type="slidenum">
              <a:rPr lang="de-DE" smtClean="0"/>
              <a:t>‹#›</a:t>
            </a:fld>
            <a:endParaRPr lang="de-DE"/>
          </a:p>
        </p:txBody>
      </p:sp>
    </p:spTree>
    <p:extLst>
      <p:ext uri="{BB962C8B-B14F-4D97-AF65-F5344CB8AC3E}">
        <p14:creationId xmlns:p14="http://schemas.microsoft.com/office/powerpoint/2010/main" val="377706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5A8E426-1013-4DA1-9982-506C918562F2}" type="slidenum">
              <a:rPr lang="de-DE" smtClean="0"/>
              <a:t>‹#›</a:t>
            </a:fld>
            <a:endParaRPr lang="de-DE"/>
          </a:p>
        </p:txBody>
      </p:sp>
    </p:spTree>
    <p:extLst>
      <p:ext uri="{BB962C8B-B14F-4D97-AF65-F5344CB8AC3E}">
        <p14:creationId xmlns:p14="http://schemas.microsoft.com/office/powerpoint/2010/main" val="202459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pic>
        <p:nvPicPr>
          <p:cNvPr id="5" name="Tijdelijke aanduiding voor afbeelding 6" descr="RSM-RESEARCH-img-large1.png"/>
          <p:cNvPicPr>
            <a:picLocks noChangeAspect="1"/>
          </p:cNvPicPr>
          <p:nvPr userDrawn="1"/>
        </p:nvPicPr>
        <p:blipFill>
          <a:blip r:embed="rId2" cstate="print"/>
          <a:srcRect l="12669" r="12669"/>
          <a:stretch>
            <a:fillRect/>
          </a:stretch>
        </p:blipFill>
        <p:spPr bwMode="auto">
          <a:xfrm>
            <a:off x="223985" y="460752"/>
            <a:ext cx="693673" cy="738643"/>
          </a:xfrm>
          <a:prstGeom prst="rect">
            <a:avLst/>
          </a:prstGeom>
          <a:noFill/>
          <a:ln w="9525">
            <a:noFill/>
            <a:miter lim="800000"/>
            <a:headEnd/>
            <a:tailEnd/>
          </a:ln>
        </p:spPr>
      </p:pic>
      <p:sp>
        <p:nvSpPr>
          <p:cNvPr id="6" name="Rechthoek 9"/>
          <p:cNvSpPr/>
          <p:nvPr userDrawn="1"/>
        </p:nvSpPr>
        <p:spPr>
          <a:xfrm>
            <a:off x="0" y="914304"/>
            <a:ext cx="184618" cy="17278"/>
          </a:xfrm>
          <a:prstGeom prst="rect">
            <a:avLst/>
          </a:prstGeom>
          <a:solidFill>
            <a:srgbClr val="89A9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endParaRPr lang="nl-NL" sz="1154"/>
          </a:p>
        </p:txBody>
      </p:sp>
      <p:sp>
        <p:nvSpPr>
          <p:cNvPr id="7" name="Rechthoek 10"/>
          <p:cNvSpPr/>
          <p:nvPr userDrawn="1"/>
        </p:nvSpPr>
        <p:spPr>
          <a:xfrm>
            <a:off x="948881" y="914304"/>
            <a:ext cx="8195120" cy="17278"/>
          </a:xfrm>
          <a:prstGeom prst="rect">
            <a:avLst/>
          </a:prstGeom>
          <a:solidFill>
            <a:srgbClr val="89A9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endParaRPr lang="nl-NL" sz="1154"/>
          </a:p>
        </p:txBody>
      </p:sp>
      <p:sp>
        <p:nvSpPr>
          <p:cNvPr id="8" name="Rechthoek 7"/>
          <p:cNvSpPr/>
          <p:nvPr userDrawn="1"/>
        </p:nvSpPr>
        <p:spPr>
          <a:xfrm>
            <a:off x="563356" y="1235390"/>
            <a:ext cx="109956" cy="116628"/>
          </a:xfrm>
          <a:prstGeom prst="rect">
            <a:avLst/>
          </a:prstGeom>
          <a:solidFill>
            <a:srgbClr val="7776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endParaRPr lang="nl-NL" sz="1154"/>
          </a:p>
        </p:txBody>
      </p:sp>
      <p:sp>
        <p:nvSpPr>
          <p:cNvPr id="9" name="Rechthoek 8"/>
          <p:cNvSpPr/>
          <p:nvPr userDrawn="1"/>
        </p:nvSpPr>
        <p:spPr>
          <a:xfrm>
            <a:off x="950238" y="976218"/>
            <a:ext cx="211767" cy="224616"/>
          </a:xfrm>
          <a:prstGeom prst="rect">
            <a:avLst/>
          </a:prstGeom>
          <a:solidFill>
            <a:srgbClr val="C5B5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r>
              <a:rPr lang="en-US" sz="1154" dirty="0"/>
              <a:t>       </a:t>
            </a:r>
            <a:endParaRPr lang="nl-NL" sz="1154" dirty="0"/>
          </a:p>
        </p:txBody>
      </p:sp>
      <p:sp>
        <p:nvSpPr>
          <p:cNvPr id="10" name="Rechthoek 9"/>
          <p:cNvSpPr/>
          <p:nvPr userDrawn="1"/>
        </p:nvSpPr>
        <p:spPr>
          <a:xfrm>
            <a:off x="707249" y="1236831"/>
            <a:ext cx="211767" cy="224616"/>
          </a:xfrm>
          <a:prstGeom prst="rect">
            <a:avLst/>
          </a:prstGeom>
          <a:solidFill>
            <a:srgbClr val="C5B5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r>
              <a:rPr lang="en-US" sz="1154" dirty="0"/>
              <a:t>       </a:t>
            </a:r>
            <a:endParaRPr lang="nl-NL" sz="1154" dirty="0"/>
          </a:p>
        </p:txBody>
      </p:sp>
      <p:sp>
        <p:nvSpPr>
          <p:cNvPr id="11" name="Rechthoek 10"/>
          <p:cNvSpPr/>
          <p:nvPr userDrawn="1"/>
        </p:nvSpPr>
        <p:spPr>
          <a:xfrm>
            <a:off x="705891" y="1501763"/>
            <a:ext cx="109956" cy="116627"/>
          </a:xfrm>
          <a:prstGeom prst="rect">
            <a:avLst/>
          </a:prstGeom>
          <a:solidFill>
            <a:srgbClr val="7776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endParaRPr lang="nl-NL" sz="1154"/>
          </a:p>
        </p:txBody>
      </p:sp>
      <p:sp>
        <p:nvSpPr>
          <p:cNvPr id="12" name="Rechthoek 11"/>
          <p:cNvSpPr/>
          <p:nvPr userDrawn="1"/>
        </p:nvSpPr>
        <p:spPr>
          <a:xfrm>
            <a:off x="952953" y="1235390"/>
            <a:ext cx="109956" cy="116628"/>
          </a:xfrm>
          <a:prstGeom prst="rect">
            <a:avLst/>
          </a:prstGeom>
          <a:solidFill>
            <a:srgbClr val="7776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endParaRPr lang="nl-NL" sz="1154"/>
          </a:p>
        </p:txBody>
      </p:sp>
      <p:pic>
        <p:nvPicPr>
          <p:cNvPr id="13" name="Afbeelding 17" descr="RSM-logo.png"/>
          <p:cNvPicPr>
            <a:picLocks noChangeAspect="1"/>
          </p:cNvPicPr>
          <p:nvPr userDrawn="1"/>
        </p:nvPicPr>
        <p:blipFill>
          <a:blip r:embed="rId3" cstate="print"/>
          <a:srcRect/>
          <a:stretch>
            <a:fillRect/>
          </a:stretch>
        </p:blipFill>
        <p:spPr bwMode="auto">
          <a:xfrm>
            <a:off x="7777016" y="6129437"/>
            <a:ext cx="1015397" cy="426195"/>
          </a:xfrm>
          <a:prstGeom prst="rect">
            <a:avLst/>
          </a:prstGeom>
          <a:noFill/>
          <a:ln w="9525">
            <a:noFill/>
            <a:miter lim="800000"/>
            <a:headEnd/>
            <a:tailEnd/>
          </a:ln>
        </p:spPr>
      </p:pic>
      <p:sp>
        <p:nvSpPr>
          <p:cNvPr id="19" name="Tijdelijke aanduiding voor afbeelding 2"/>
          <p:cNvSpPr>
            <a:spLocks noGrp="1"/>
          </p:cNvSpPr>
          <p:nvPr>
            <p:ph type="pic" idx="13"/>
          </p:nvPr>
        </p:nvSpPr>
        <p:spPr>
          <a:xfrm>
            <a:off x="218526" y="457130"/>
            <a:ext cx="705920" cy="743702"/>
          </a:xfrm>
          <a:noFill/>
        </p:spPr>
        <p:txBody>
          <a:bodyPr rtlCol="0">
            <a:noAutofit/>
          </a:bodyPr>
          <a:lstStyle>
            <a:lvl1pPr marL="0" indent="0">
              <a:buNone/>
              <a:defRPr sz="855">
                <a:solidFill>
                  <a:schemeClr val="bg1"/>
                </a:solidFill>
              </a:defRPr>
            </a:lvl1pPr>
            <a:lvl2pPr marL="445959" indent="0">
              <a:buNone/>
              <a:defRPr sz="2736"/>
            </a:lvl2pPr>
            <a:lvl3pPr marL="891917" indent="0">
              <a:buNone/>
              <a:defRPr sz="2309"/>
            </a:lvl3pPr>
            <a:lvl4pPr marL="1337876" indent="0">
              <a:buNone/>
              <a:defRPr sz="1967"/>
            </a:lvl4pPr>
            <a:lvl5pPr marL="1783834" indent="0">
              <a:buNone/>
              <a:defRPr sz="1967"/>
            </a:lvl5pPr>
            <a:lvl6pPr marL="2229793" indent="0">
              <a:buNone/>
              <a:defRPr sz="1967"/>
            </a:lvl6pPr>
            <a:lvl7pPr marL="2675752" indent="0">
              <a:buNone/>
              <a:defRPr sz="1967"/>
            </a:lvl7pPr>
            <a:lvl8pPr marL="3121710" indent="0">
              <a:buNone/>
              <a:defRPr sz="1967"/>
            </a:lvl8pPr>
            <a:lvl9pPr marL="3567669" indent="0">
              <a:buNone/>
              <a:defRPr sz="1967"/>
            </a:lvl9pPr>
          </a:lstStyle>
          <a:p>
            <a:pPr lvl="0"/>
            <a:r>
              <a:rPr lang="en-US" noProof="0"/>
              <a:t>Click icon to add picture</a:t>
            </a:r>
            <a:endParaRPr lang="nl-NL" noProof="0" dirty="0"/>
          </a:p>
        </p:txBody>
      </p:sp>
      <p:sp>
        <p:nvSpPr>
          <p:cNvPr id="2" name="Titel 1"/>
          <p:cNvSpPr>
            <a:spLocks noGrp="1"/>
          </p:cNvSpPr>
          <p:nvPr>
            <p:ph type="title"/>
          </p:nvPr>
        </p:nvSpPr>
        <p:spPr>
          <a:xfrm>
            <a:off x="1578731" y="254111"/>
            <a:ext cx="7186183" cy="583143"/>
          </a:xfrm>
        </p:spPr>
        <p:txBody>
          <a:bodyPr/>
          <a:lstStyle>
            <a:lvl1pPr algn="l">
              <a:defRPr sz="1710" cap="all" baseline="0">
                <a:solidFill>
                  <a:srgbClr val="00275D"/>
                </a:solidFill>
                <a:latin typeface="Arial" pitchFamily="34" charset="0"/>
                <a:cs typeface="Arial" pitchFamily="34" charset="0"/>
              </a:defRPr>
            </a:lvl1pPr>
          </a:lstStyle>
          <a:p>
            <a:r>
              <a:rPr lang="en-US"/>
              <a:t>Click to edit Master title style</a:t>
            </a:r>
            <a:endParaRPr lang="nl-NL" dirty="0"/>
          </a:p>
        </p:txBody>
      </p:sp>
      <p:sp>
        <p:nvSpPr>
          <p:cNvPr id="3" name="Tijdelijke aanduiding voor inhoud 2"/>
          <p:cNvSpPr>
            <a:spLocks noGrp="1"/>
          </p:cNvSpPr>
          <p:nvPr>
            <p:ph idx="1"/>
          </p:nvPr>
        </p:nvSpPr>
        <p:spPr>
          <a:xfrm>
            <a:off x="1578731" y="1355603"/>
            <a:ext cx="7208281" cy="4535555"/>
          </a:xfrm>
        </p:spPr>
        <p:txBody>
          <a:bodyPr>
            <a:noAutofit/>
          </a:bodyPr>
          <a:lstStyle>
            <a:lvl1pPr>
              <a:defRPr sz="1539">
                <a:solidFill>
                  <a:srgbClr val="00275D"/>
                </a:solidFill>
                <a:latin typeface="Arial" pitchFamily="34" charset="0"/>
                <a:cs typeface="Arial" pitchFamily="34" charset="0"/>
              </a:defRPr>
            </a:lvl1pPr>
            <a:lvl2pPr>
              <a:defRPr sz="1539">
                <a:solidFill>
                  <a:srgbClr val="00275D"/>
                </a:solidFill>
                <a:latin typeface="Arial" pitchFamily="34" charset="0"/>
                <a:cs typeface="Arial" pitchFamily="34" charset="0"/>
              </a:defRPr>
            </a:lvl2pPr>
            <a:lvl3pPr>
              <a:defRPr sz="1539">
                <a:solidFill>
                  <a:srgbClr val="00275D"/>
                </a:solidFill>
                <a:latin typeface="Arial" pitchFamily="34" charset="0"/>
                <a:cs typeface="Arial" pitchFamily="34" charset="0"/>
              </a:defRPr>
            </a:lvl3pPr>
            <a:lvl4pPr>
              <a:defRPr sz="1539">
                <a:solidFill>
                  <a:srgbClr val="00275D"/>
                </a:solidFill>
                <a:latin typeface="Arial" pitchFamily="34" charset="0"/>
                <a:cs typeface="Arial" pitchFamily="34" charset="0"/>
              </a:defRPr>
            </a:lvl4pPr>
            <a:lvl5pPr>
              <a:defRPr sz="1539">
                <a:solidFill>
                  <a:srgbClr val="00275D"/>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4" name="Tijdelijke aanduiding voor datum 3"/>
          <p:cNvSpPr>
            <a:spLocks noGrp="1"/>
          </p:cNvSpPr>
          <p:nvPr>
            <p:ph type="dt" sz="half" idx="14"/>
          </p:nvPr>
        </p:nvSpPr>
        <p:spPr>
          <a:xfrm>
            <a:off x="367200" y="6356351"/>
            <a:ext cx="705462" cy="365125"/>
          </a:xfrm>
          <a:prstGeom prst="rect">
            <a:avLst/>
          </a:prstGeom>
        </p:spPr>
        <p:txBody>
          <a:bodyPr/>
          <a:lstStyle>
            <a:lvl1pPr>
              <a:defRPr sz="855">
                <a:solidFill>
                  <a:srgbClr val="00275D"/>
                </a:solidFill>
                <a:latin typeface="Arial" pitchFamily="34" charset="0"/>
                <a:cs typeface="Arial" pitchFamily="34" charset="0"/>
              </a:defRPr>
            </a:lvl1pPr>
          </a:lstStyle>
          <a:p>
            <a:pPr>
              <a:defRPr/>
            </a:pPr>
            <a:fld id="{AB9F7544-6A58-41AC-BCAB-843788F6B13F}" type="datetime1">
              <a:rPr lang="nl-NL"/>
              <a:pPr>
                <a:defRPr/>
              </a:pPr>
              <a:t>11-4-2025</a:t>
            </a:fld>
            <a:endParaRPr lang="nl-NL" dirty="0"/>
          </a:p>
        </p:txBody>
      </p:sp>
      <p:sp>
        <p:nvSpPr>
          <p:cNvPr id="15" name="Tijdelijke aanduiding voor voettekst 4"/>
          <p:cNvSpPr>
            <a:spLocks noGrp="1"/>
          </p:cNvSpPr>
          <p:nvPr>
            <p:ph type="ftr" sz="quarter" idx="15"/>
          </p:nvPr>
        </p:nvSpPr>
        <p:spPr>
          <a:xfrm>
            <a:off x="1226527" y="6356351"/>
            <a:ext cx="3086100" cy="365125"/>
          </a:xfrm>
          <a:prstGeom prst="rect">
            <a:avLst/>
          </a:prstGeom>
        </p:spPr>
        <p:txBody>
          <a:bodyPr/>
          <a:lstStyle>
            <a:lvl1pPr algn="l">
              <a:defRPr sz="855">
                <a:solidFill>
                  <a:srgbClr val="00275D"/>
                </a:solidFill>
                <a:latin typeface="Arial" pitchFamily="34" charset="0"/>
                <a:cs typeface="Arial" pitchFamily="34" charset="0"/>
              </a:defRPr>
            </a:lvl1pPr>
          </a:lstStyle>
          <a:p>
            <a:pPr>
              <a:defRPr/>
            </a:pPr>
            <a:endParaRPr lang="nl-NL"/>
          </a:p>
        </p:txBody>
      </p:sp>
      <p:sp>
        <p:nvSpPr>
          <p:cNvPr id="16" name="Tijdelijke aanduiding voor dianummer 5"/>
          <p:cNvSpPr>
            <a:spLocks noGrp="1"/>
          </p:cNvSpPr>
          <p:nvPr>
            <p:ph type="sldNum" sz="quarter" idx="16"/>
          </p:nvPr>
        </p:nvSpPr>
        <p:spPr/>
        <p:txBody>
          <a:bodyPr/>
          <a:lstStyle>
            <a:lvl1pPr algn="l">
              <a:defRPr sz="855">
                <a:solidFill>
                  <a:srgbClr val="00275D"/>
                </a:solidFill>
                <a:latin typeface="Arial" pitchFamily="34" charset="0"/>
                <a:cs typeface="Arial" pitchFamily="34" charset="0"/>
              </a:defRPr>
            </a:lvl1pPr>
          </a:lstStyle>
          <a:p>
            <a:pPr>
              <a:defRPr/>
            </a:pPr>
            <a:fld id="{ADD75469-EC78-4D8C-ADB0-5FB465C65DD9}" type="slidenum">
              <a:rPr lang="nl-NL"/>
              <a:pPr>
                <a:defRPr/>
              </a:pPr>
              <a:t>‹#›</a:t>
            </a:fld>
            <a:endParaRPr lang="nl-NL" dirty="0"/>
          </a:p>
        </p:txBody>
      </p:sp>
    </p:spTree>
    <p:extLst>
      <p:ext uri="{BB962C8B-B14F-4D97-AF65-F5344CB8AC3E}">
        <p14:creationId xmlns:p14="http://schemas.microsoft.com/office/powerpoint/2010/main" val="23976057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dia met tagline">
    <p:spTree>
      <p:nvGrpSpPr>
        <p:cNvPr id="1" name=""/>
        <p:cNvGrpSpPr/>
        <p:nvPr/>
      </p:nvGrpSpPr>
      <p:grpSpPr>
        <a:xfrm>
          <a:off x="0" y="0"/>
          <a:ext cx="0" cy="0"/>
          <a:chOff x="0" y="0"/>
          <a:chExt cx="0" cy="0"/>
        </a:xfrm>
      </p:grpSpPr>
      <p:pic>
        <p:nvPicPr>
          <p:cNvPr id="8" name="Tijdelijke aanduiding voor afbeelding 6" descr="RSM-RESEARCH-img-large1.png"/>
          <p:cNvPicPr>
            <a:picLocks noChangeAspect="1"/>
          </p:cNvPicPr>
          <p:nvPr userDrawn="1"/>
        </p:nvPicPr>
        <p:blipFill>
          <a:blip r:embed="rId2" cstate="print"/>
          <a:srcRect l="12669" r="12669"/>
          <a:stretch>
            <a:fillRect/>
          </a:stretch>
        </p:blipFill>
        <p:spPr bwMode="auto">
          <a:xfrm>
            <a:off x="5283320" y="2322477"/>
            <a:ext cx="2086451" cy="2223126"/>
          </a:xfrm>
          <a:prstGeom prst="rect">
            <a:avLst/>
          </a:prstGeom>
          <a:noFill/>
          <a:ln w="9525">
            <a:noFill/>
            <a:miter lim="800000"/>
            <a:headEnd/>
            <a:tailEnd/>
          </a:ln>
        </p:spPr>
      </p:pic>
      <p:pic>
        <p:nvPicPr>
          <p:cNvPr id="9" name="Tijdelijke aanduiding voor afbeelding 9" descr="RSM-RESEARCH-img-small2.png"/>
          <p:cNvPicPr>
            <a:picLocks noChangeAspect="1"/>
          </p:cNvPicPr>
          <p:nvPr userDrawn="1"/>
        </p:nvPicPr>
        <p:blipFill>
          <a:blip r:embed="rId3" cstate="print"/>
          <a:srcRect l="73788" t="25417" r="10046" b="50220"/>
          <a:stretch>
            <a:fillRect/>
          </a:stretch>
        </p:blipFill>
        <p:spPr bwMode="auto">
          <a:xfrm>
            <a:off x="8334941" y="4142445"/>
            <a:ext cx="382810" cy="403158"/>
          </a:xfrm>
          <a:prstGeom prst="rect">
            <a:avLst/>
          </a:prstGeom>
          <a:noFill/>
          <a:ln w="9525">
            <a:noFill/>
            <a:miter lim="800000"/>
            <a:headEnd/>
            <a:tailEnd/>
          </a:ln>
        </p:spPr>
      </p:pic>
      <p:pic>
        <p:nvPicPr>
          <p:cNvPr id="10" name="Tijdelijke aanduiding voor afbeelding 8" descr="RSM-RESEARCH-img-small1.png"/>
          <p:cNvPicPr>
            <a:picLocks noChangeAspect="1"/>
          </p:cNvPicPr>
          <p:nvPr userDrawn="1"/>
        </p:nvPicPr>
        <p:blipFill>
          <a:blip r:embed="rId4" cstate="print"/>
          <a:srcRect l="48163" t="958" r="-368" b="47363"/>
          <a:stretch>
            <a:fillRect/>
          </a:stretch>
        </p:blipFill>
        <p:spPr bwMode="auto">
          <a:xfrm>
            <a:off x="7451220" y="4139566"/>
            <a:ext cx="389597" cy="408917"/>
          </a:xfrm>
          <a:prstGeom prst="rect">
            <a:avLst/>
          </a:prstGeom>
          <a:noFill/>
          <a:ln w="9525">
            <a:noFill/>
            <a:miter lim="800000"/>
            <a:headEnd/>
            <a:tailEnd/>
          </a:ln>
        </p:spPr>
      </p:pic>
      <p:pic>
        <p:nvPicPr>
          <p:cNvPr id="11" name="Tijdelijke aanduiding voor afbeelding 8" descr="RSM-RESEARCH-img-small1.png"/>
          <p:cNvPicPr>
            <a:picLocks noChangeAspect="1"/>
          </p:cNvPicPr>
          <p:nvPr userDrawn="1"/>
        </p:nvPicPr>
        <p:blipFill>
          <a:blip r:embed="rId5" cstate="print"/>
          <a:srcRect l="15158" t="958" r="33176" b="47363"/>
          <a:stretch>
            <a:fillRect/>
          </a:stretch>
        </p:blipFill>
        <p:spPr bwMode="auto">
          <a:xfrm>
            <a:off x="5287394" y="4627674"/>
            <a:ext cx="385525" cy="408917"/>
          </a:xfrm>
          <a:prstGeom prst="rect">
            <a:avLst/>
          </a:prstGeom>
          <a:noFill/>
          <a:ln w="9525">
            <a:noFill/>
            <a:miter lim="800000"/>
            <a:headEnd/>
            <a:tailEnd/>
          </a:ln>
        </p:spPr>
      </p:pic>
      <p:sp>
        <p:nvSpPr>
          <p:cNvPr id="12" name="Rechthoek 39"/>
          <p:cNvSpPr/>
          <p:nvPr userDrawn="1"/>
        </p:nvSpPr>
        <p:spPr>
          <a:xfrm>
            <a:off x="0" y="1373615"/>
            <a:ext cx="9144000" cy="456433"/>
          </a:xfrm>
          <a:prstGeom prst="rect">
            <a:avLst/>
          </a:prstGeom>
          <a:solidFill>
            <a:srgbClr val="89A92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891288" fontAlgn="auto">
              <a:spcBef>
                <a:spcPts val="0"/>
              </a:spcBef>
              <a:spcAft>
                <a:spcPts val="0"/>
              </a:spcAft>
              <a:defRPr/>
            </a:pPr>
            <a:endParaRPr lang="nl-NL" sz="1154"/>
          </a:p>
        </p:txBody>
      </p:sp>
      <p:pic>
        <p:nvPicPr>
          <p:cNvPr id="13" name="Afbeelding 21" descr="Masters-main-Rotterdam-shst.png"/>
          <p:cNvPicPr>
            <a:picLocks noChangeAspect="1"/>
          </p:cNvPicPr>
          <p:nvPr userDrawn="1"/>
        </p:nvPicPr>
        <p:blipFill>
          <a:blip r:embed="rId6" cstate="print"/>
          <a:srcRect l="26167" t="2167" r="32295" b="35742"/>
          <a:stretch>
            <a:fillRect/>
          </a:stretch>
        </p:blipFill>
        <p:spPr bwMode="auto">
          <a:xfrm>
            <a:off x="7444432" y="3176306"/>
            <a:ext cx="830779" cy="876868"/>
          </a:xfrm>
          <a:prstGeom prst="rect">
            <a:avLst/>
          </a:prstGeom>
          <a:noFill/>
          <a:ln w="9525">
            <a:noFill/>
            <a:miter lim="800000"/>
            <a:headEnd/>
            <a:tailEnd/>
          </a:ln>
        </p:spPr>
      </p:pic>
      <p:pic>
        <p:nvPicPr>
          <p:cNvPr id="14" name="Afbeelding 40" descr="RSM-tagline.png"/>
          <p:cNvPicPr>
            <a:picLocks noChangeAspect="1"/>
          </p:cNvPicPr>
          <p:nvPr userDrawn="1"/>
        </p:nvPicPr>
        <p:blipFill>
          <a:blip r:embed="rId7" cstate="print"/>
          <a:srcRect/>
          <a:stretch>
            <a:fillRect/>
          </a:stretch>
        </p:blipFill>
        <p:spPr bwMode="auto">
          <a:xfrm>
            <a:off x="434395" y="6125117"/>
            <a:ext cx="1844819" cy="276451"/>
          </a:xfrm>
          <a:prstGeom prst="rect">
            <a:avLst/>
          </a:prstGeom>
          <a:noFill/>
          <a:ln w="9525">
            <a:noFill/>
            <a:miter lim="800000"/>
            <a:headEnd/>
            <a:tailEnd/>
          </a:ln>
        </p:spPr>
      </p:pic>
      <p:pic>
        <p:nvPicPr>
          <p:cNvPr id="15" name="Afbeelding 41" descr="RSM-logo.png"/>
          <p:cNvPicPr>
            <a:picLocks noChangeAspect="1"/>
          </p:cNvPicPr>
          <p:nvPr userDrawn="1"/>
        </p:nvPicPr>
        <p:blipFill>
          <a:blip r:embed="rId8" cstate="print"/>
          <a:srcRect/>
          <a:stretch>
            <a:fillRect/>
          </a:stretch>
        </p:blipFill>
        <p:spPr bwMode="auto">
          <a:xfrm>
            <a:off x="7406423" y="5926417"/>
            <a:ext cx="1292323" cy="541383"/>
          </a:xfrm>
          <a:prstGeom prst="rect">
            <a:avLst/>
          </a:prstGeom>
          <a:noFill/>
          <a:ln w="9525">
            <a:noFill/>
            <a:miter lim="800000"/>
            <a:headEnd/>
            <a:tailEnd/>
          </a:ln>
        </p:spPr>
      </p:pic>
      <p:pic>
        <p:nvPicPr>
          <p:cNvPr id="16" name="Afbeelding 30" descr="Masters-main-campus-151009-.png"/>
          <p:cNvPicPr>
            <a:picLocks noChangeAspect="1"/>
          </p:cNvPicPr>
          <p:nvPr userDrawn="1"/>
        </p:nvPicPr>
        <p:blipFill>
          <a:blip r:embed="rId9" cstate="print"/>
          <a:srcRect l="3261" t="360" r="1477" b="36134"/>
          <a:stretch>
            <a:fillRect/>
          </a:stretch>
        </p:blipFill>
        <p:spPr bwMode="auto">
          <a:xfrm>
            <a:off x="6556639" y="4621914"/>
            <a:ext cx="818562" cy="871109"/>
          </a:xfrm>
          <a:prstGeom prst="rect">
            <a:avLst/>
          </a:prstGeom>
          <a:noFill/>
          <a:ln w="9525">
            <a:noFill/>
            <a:miter lim="800000"/>
            <a:headEnd/>
            <a:tailEnd/>
          </a:ln>
        </p:spPr>
      </p:pic>
      <p:sp>
        <p:nvSpPr>
          <p:cNvPr id="17" name="Rechthoek 15"/>
          <p:cNvSpPr/>
          <p:nvPr userDrawn="1"/>
        </p:nvSpPr>
        <p:spPr>
          <a:xfrm>
            <a:off x="5040332" y="4358423"/>
            <a:ext cx="175115" cy="185740"/>
          </a:xfrm>
          <a:prstGeom prst="rect">
            <a:avLst/>
          </a:prstGeom>
          <a:solidFill>
            <a:srgbClr val="89A9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endParaRPr lang="nl-NL" sz="1154"/>
          </a:p>
        </p:txBody>
      </p:sp>
      <p:sp>
        <p:nvSpPr>
          <p:cNvPr id="18" name="Rechthoek 16"/>
          <p:cNvSpPr/>
          <p:nvPr userDrawn="1"/>
        </p:nvSpPr>
        <p:spPr>
          <a:xfrm>
            <a:off x="5744865" y="4626235"/>
            <a:ext cx="176473" cy="185740"/>
          </a:xfrm>
          <a:prstGeom prst="rect">
            <a:avLst/>
          </a:prstGeom>
          <a:solidFill>
            <a:srgbClr val="002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endParaRPr lang="nl-NL" sz="1154"/>
          </a:p>
        </p:txBody>
      </p:sp>
      <p:sp>
        <p:nvSpPr>
          <p:cNvPr id="19" name="Rechthoek 17"/>
          <p:cNvSpPr/>
          <p:nvPr userDrawn="1"/>
        </p:nvSpPr>
        <p:spPr>
          <a:xfrm>
            <a:off x="7441717" y="4617596"/>
            <a:ext cx="175116" cy="185740"/>
          </a:xfrm>
          <a:prstGeom prst="rect">
            <a:avLst/>
          </a:prstGeom>
          <a:solidFill>
            <a:srgbClr val="E2DA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r>
              <a:rPr lang="en-US" sz="1154" dirty="0"/>
              <a:t>       </a:t>
            </a:r>
            <a:endParaRPr lang="nl-NL" sz="1154" dirty="0"/>
          </a:p>
        </p:txBody>
      </p:sp>
      <p:sp>
        <p:nvSpPr>
          <p:cNvPr id="20" name="Rechthoek 18"/>
          <p:cNvSpPr/>
          <p:nvPr userDrawn="1"/>
        </p:nvSpPr>
        <p:spPr>
          <a:xfrm>
            <a:off x="6555282" y="5554936"/>
            <a:ext cx="176473" cy="185741"/>
          </a:xfrm>
          <a:prstGeom prst="rect">
            <a:avLst/>
          </a:prstGeom>
          <a:solidFill>
            <a:srgbClr val="C5B5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r>
              <a:rPr lang="en-US" sz="1154" dirty="0"/>
              <a:t>       </a:t>
            </a:r>
            <a:endParaRPr lang="nl-NL" sz="1154" dirty="0"/>
          </a:p>
        </p:txBody>
      </p:sp>
      <p:sp>
        <p:nvSpPr>
          <p:cNvPr id="21" name="Rechthoek 19"/>
          <p:cNvSpPr/>
          <p:nvPr userDrawn="1"/>
        </p:nvSpPr>
        <p:spPr>
          <a:xfrm>
            <a:off x="7441717" y="2688198"/>
            <a:ext cx="385525" cy="408917"/>
          </a:xfrm>
          <a:prstGeom prst="rect">
            <a:avLst/>
          </a:prstGeom>
          <a:solidFill>
            <a:srgbClr val="89A9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1288" fontAlgn="auto">
              <a:spcBef>
                <a:spcPts val="0"/>
              </a:spcBef>
              <a:spcAft>
                <a:spcPts val="0"/>
              </a:spcAft>
              <a:defRPr/>
            </a:pPr>
            <a:endParaRPr lang="nl-NL" sz="1154"/>
          </a:p>
        </p:txBody>
      </p:sp>
      <p:pic>
        <p:nvPicPr>
          <p:cNvPr id="22" name="Afbeelding 43" descr="RSM-FullName.png"/>
          <p:cNvPicPr>
            <a:picLocks noChangeAspect="1"/>
          </p:cNvPicPr>
          <p:nvPr userDrawn="1"/>
        </p:nvPicPr>
        <p:blipFill>
          <a:blip r:embed="rId10" cstate="print"/>
          <a:srcRect/>
          <a:stretch>
            <a:fillRect/>
          </a:stretch>
        </p:blipFill>
        <p:spPr bwMode="auto">
          <a:xfrm>
            <a:off x="456114" y="735763"/>
            <a:ext cx="4079234" cy="489549"/>
          </a:xfrm>
          <a:prstGeom prst="rect">
            <a:avLst/>
          </a:prstGeom>
          <a:noFill/>
          <a:ln w="9525">
            <a:noFill/>
            <a:miter lim="800000"/>
            <a:headEnd/>
            <a:tailEnd/>
          </a:ln>
        </p:spPr>
      </p:pic>
      <p:sp>
        <p:nvSpPr>
          <p:cNvPr id="47" name="Tijdelijke aanduiding voor afbeelding 2"/>
          <p:cNvSpPr>
            <a:spLocks noGrp="1"/>
          </p:cNvSpPr>
          <p:nvPr>
            <p:ph type="pic" idx="12"/>
          </p:nvPr>
        </p:nvSpPr>
        <p:spPr>
          <a:xfrm>
            <a:off x="7443095" y="4133091"/>
            <a:ext cx="398770" cy="415392"/>
          </a:xfrm>
          <a:noFill/>
        </p:spPr>
        <p:txBody>
          <a:bodyPr rtlCol="0">
            <a:noAutofit/>
          </a:bodyPr>
          <a:lstStyle>
            <a:lvl1pPr marL="0" indent="0">
              <a:buNone/>
              <a:defRPr sz="684" baseline="0">
                <a:solidFill>
                  <a:schemeClr val="bg1"/>
                </a:solidFill>
              </a:defRPr>
            </a:lvl1pPr>
            <a:lvl2pPr marL="445959" indent="0">
              <a:buNone/>
              <a:defRPr sz="2736"/>
            </a:lvl2pPr>
            <a:lvl3pPr marL="891917" indent="0">
              <a:buNone/>
              <a:defRPr sz="2309"/>
            </a:lvl3pPr>
            <a:lvl4pPr marL="1337876" indent="0">
              <a:buNone/>
              <a:defRPr sz="1967"/>
            </a:lvl4pPr>
            <a:lvl5pPr marL="1783834" indent="0">
              <a:buNone/>
              <a:defRPr sz="1967"/>
            </a:lvl5pPr>
            <a:lvl6pPr marL="2229793" indent="0">
              <a:buNone/>
              <a:defRPr sz="1967"/>
            </a:lvl6pPr>
            <a:lvl7pPr marL="2675752" indent="0">
              <a:buNone/>
              <a:defRPr sz="1967"/>
            </a:lvl7pPr>
            <a:lvl8pPr marL="3121710" indent="0">
              <a:buNone/>
              <a:defRPr sz="1967"/>
            </a:lvl8pPr>
            <a:lvl9pPr marL="3567669" indent="0">
              <a:buNone/>
              <a:defRPr sz="1967"/>
            </a:lvl9pPr>
          </a:lstStyle>
          <a:p>
            <a:pPr lvl="0"/>
            <a:r>
              <a:rPr lang="en-US" noProof="0"/>
              <a:t>Click icon to add picture</a:t>
            </a:r>
            <a:endParaRPr lang="nl-NL" noProof="0" dirty="0"/>
          </a:p>
        </p:txBody>
      </p:sp>
      <p:sp>
        <p:nvSpPr>
          <p:cNvPr id="45" name="Tijdelijke aanduiding voor afbeelding 2"/>
          <p:cNvSpPr>
            <a:spLocks noGrp="1"/>
          </p:cNvSpPr>
          <p:nvPr>
            <p:ph type="pic" idx="10"/>
          </p:nvPr>
        </p:nvSpPr>
        <p:spPr>
          <a:xfrm>
            <a:off x="5283751" y="2323189"/>
            <a:ext cx="2086038" cy="2222237"/>
          </a:xfrm>
          <a:noFill/>
        </p:spPr>
        <p:txBody>
          <a:bodyPr rtlCol="0">
            <a:noAutofit/>
          </a:bodyPr>
          <a:lstStyle>
            <a:lvl1pPr marL="0" indent="0">
              <a:buNone/>
              <a:defRPr sz="2394" baseline="0">
                <a:solidFill>
                  <a:schemeClr val="bg1"/>
                </a:solidFill>
              </a:defRPr>
            </a:lvl1pPr>
            <a:lvl2pPr marL="445959" indent="0">
              <a:buNone/>
              <a:defRPr sz="2736"/>
            </a:lvl2pPr>
            <a:lvl3pPr marL="891917" indent="0">
              <a:buNone/>
              <a:defRPr sz="2309"/>
            </a:lvl3pPr>
            <a:lvl4pPr marL="1337876" indent="0">
              <a:buNone/>
              <a:defRPr sz="1967"/>
            </a:lvl4pPr>
            <a:lvl5pPr marL="1783834" indent="0">
              <a:buNone/>
              <a:defRPr sz="1967"/>
            </a:lvl5pPr>
            <a:lvl6pPr marL="2229793" indent="0">
              <a:buNone/>
              <a:defRPr sz="1967"/>
            </a:lvl6pPr>
            <a:lvl7pPr marL="2675752" indent="0">
              <a:buNone/>
              <a:defRPr sz="1967"/>
            </a:lvl7pPr>
            <a:lvl8pPr marL="3121710" indent="0">
              <a:buNone/>
              <a:defRPr sz="1967"/>
            </a:lvl8pPr>
            <a:lvl9pPr marL="3567669" indent="0">
              <a:buNone/>
              <a:defRPr sz="1967"/>
            </a:lvl9pPr>
          </a:lstStyle>
          <a:p>
            <a:pPr lvl="0"/>
            <a:r>
              <a:rPr lang="en-US" noProof="0"/>
              <a:t>Click icon to add picture</a:t>
            </a:r>
            <a:endParaRPr lang="nl-NL" noProof="0" dirty="0"/>
          </a:p>
        </p:txBody>
      </p:sp>
      <p:sp>
        <p:nvSpPr>
          <p:cNvPr id="46" name="Tijdelijke aanduiding voor afbeelding 2"/>
          <p:cNvSpPr>
            <a:spLocks noGrp="1"/>
          </p:cNvSpPr>
          <p:nvPr>
            <p:ph type="pic" idx="11"/>
          </p:nvPr>
        </p:nvSpPr>
        <p:spPr>
          <a:xfrm>
            <a:off x="7439017" y="3172704"/>
            <a:ext cx="834850" cy="883348"/>
          </a:xfrm>
          <a:noFill/>
        </p:spPr>
        <p:txBody>
          <a:bodyPr rtlCol="0">
            <a:noAutofit/>
          </a:bodyPr>
          <a:lstStyle>
            <a:lvl1pPr marL="0" indent="0">
              <a:buNone/>
              <a:defRPr sz="1197">
                <a:solidFill>
                  <a:schemeClr val="bg1"/>
                </a:solidFill>
              </a:defRPr>
            </a:lvl1pPr>
            <a:lvl2pPr marL="445959" indent="0">
              <a:buNone/>
              <a:defRPr sz="2736"/>
            </a:lvl2pPr>
            <a:lvl3pPr marL="891917" indent="0">
              <a:buNone/>
              <a:defRPr sz="2309"/>
            </a:lvl3pPr>
            <a:lvl4pPr marL="1337876" indent="0">
              <a:buNone/>
              <a:defRPr sz="1967"/>
            </a:lvl4pPr>
            <a:lvl5pPr marL="1783834" indent="0">
              <a:buNone/>
              <a:defRPr sz="1967"/>
            </a:lvl5pPr>
            <a:lvl6pPr marL="2229793" indent="0">
              <a:buNone/>
              <a:defRPr sz="1967"/>
            </a:lvl6pPr>
            <a:lvl7pPr marL="2675752" indent="0">
              <a:buNone/>
              <a:defRPr sz="1967"/>
            </a:lvl7pPr>
            <a:lvl8pPr marL="3121710" indent="0">
              <a:buNone/>
              <a:defRPr sz="1967"/>
            </a:lvl8pPr>
            <a:lvl9pPr marL="3567669" indent="0">
              <a:buNone/>
              <a:defRPr sz="1967"/>
            </a:lvl9pPr>
          </a:lstStyle>
          <a:p>
            <a:pPr lvl="0"/>
            <a:r>
              <a:rPr lang="en-US" noProof="0"/>
              <a:t>Click icon to add picture</a:t>
            </a:r>
            <a:endParaRPr lang="nl-NL" noProof="0" dirty="0"/>
          </a:p>
        </p:txBody>
      </p:sp>
      <p:sp>
        <p:nvSpPr>
          <p:cNvPr id="2" name="Titel 1"/>
          <p:cNvSpPr>
            <a:spLocks noGrp="1"/>
          </p:cNvSpPr>
          <p:nvPr>
            <p:ph type="ctrTitle"/>
          </p:nvPr>
        </p:nvSpPr>
        <p:spPr>
          <a:xfrm>
            <a:off x="418077" y="2289359"/>
            <a:ext cx="3909575" cy="2246165"/>
          </a:xfrm>
        </p:spPr>
        <p:txBody>
          <a:bodyPr/>
          <a:lstStyle>
            <a:lvl1pPr algn="l">
              <a:defRPr sz="2394" cap="all" baseline="0">
                <a:solidFill>
                  <a:srgbClr val="89A92F"/>
                </a:solidFill>
                <a:latin typeface="Arial" pitchFamily="34" charset="0"/>
                <a:cs typeface="Arial" pitchFamily="34" charset="0"/>
              </a:defRPr>
            </a:lvl1pPr>
          </a:lstStyle>
          <a:p>
            <a:r>
              <a:rPr lang="en-US"/>
              <a:t>Click to edit Master title style</a:t>
            </a:r>
            <a:endParaRPr lang="nl-NL" dirty="0"/>
          </a:p>
        </p:txBody>
      </p:sp>
      <p:sp>
        <p:nvSpPr>
          <p:cNvPr id="3" name="Ondertitel 2"/>
          <p:cNvSpPr>
            <a:spLocks noGrp="1"/>
          </p:cNvSpPr>
          <p:nvPr>
            <p:ph type="subTitle" idx="1"/>
          </p:nvPr>
        </p:nvSpPr>
        <p:spPr>
          <a:xfrm>
            <a:off x="418075" y="4595285"/>
            <a:ext cx="3909576" cy="1425460"/>
          </a:xfrm>
        </p:spPr>
        <p:txBody>
          <a:bodyPr>
            <a:noAutofit/>
          </a:bodyPr>
          <a:lstStyle>
            <a:lvl1pPr marL="0" indent="0" algn="l">
              <a:buNone/>
              <a:defRPr sz="1368" cap="all" baseline="0">
                <a:solidFill>
                  <a:srgbClr val="C5B5A2"/>
                </a:solidFill>
                <a:latin typeface="Arial" pitchFamily="34" charset="0"/>
                <a:cs typeface="Arial" pitchFamily="34" charset="0"/>
              </a:defRPr>
            </a:lvl1pPr>
            <a:lvl2pPr marL="445959" indent="0" algn="ctr">
              <a:buNone/>
              <a:defRPr>
                <a:solidFill>
                  <a:schemeClr val="tx1">
                    <a:tint val="75000"/>
                  </a:schemeClr>
                </a:solidFill>
              </a:defRPr>
            </a:lvl2pPr>
            <a:lvl3pPr marL="891917" indent="0" algn="ctr">
              <a:buNone/>
              <a:defRPr>
                <a:solidFill>
                  <a:schemeClr val="tx1">
                    <a:tint val="75000"/>
                  </a:schemeClr>
                </a:solidFill>
              </a:defRPr>
            </a:lvl3pPr>
            <a:lvl4pPr marL="1337876" indent="0" algn="ctr">
              <a:buNone/>
              <a:defRPr>
                <a:solidFill>
                  <a:schemeClr val="tx1">
                    <a:tint val="75000"/>
                  </a:schemeClr>
                </a:solidFill>
              </a:defRPr>
            </a:lvl4pPr>
            <a:lvl5pPr marL="1783834" indent="0" algn="ctr">
              <a:buNone/>
              <a:defRPr>
                <a:solidFill>
                  <a:schemeClr val="tx1">
                    <a:tint val="75000"/>
                  </a:schemeClr>
                </a:solidFill>
              </a:defRPr>
            </a:lvl5pPr>
            <a:lvl6pPr marL="2229793" indent="0" algn="ctr">
              <a:buNone/>
              <a:defRPr>
                <a:solidFill>
                  <a:schemeClr val="tx1">
                    <a:tint val="75000"/>
                  </a:schemeClr>
                </a:solidFill>
              </a:defRPr>
            </a:lvl6pPr>
            <a:lvl7pPr marL="2675752" indent="0" algn="ctr">
              <a:buNone/>
              <a:defRPr>
                <a:solidFill>
                  <a:schemeClr val="tx1">
                    <a:tint val="75000"/>
                  </a:schemeClr>
                </a:solidFill>
              </a:defRPr>
            </a:lvl7pPr>
            <a:lvl8pPr marL="3121710" indent="0" algn="ctr">
              <a:buNone/>
              <a:defRPr>
                <a:solidFill>
                  <a:schemeClr val="tx1">
                    <a:tint val="75000"/>
                  </a:schemeClr>
                </a:solidFill>
              </a:defRPr>
            </a:lvl8pPr>
            <a:lvl9pPr marL="3567669" indent="0" algn="ctr">
              <a:buNone/>
              <a:defRPr>
                <a:solidFill>
                  <a:schemeClr val="tx1">
                    <a:tint val="75000"/>
                  </a:schemeClr>
                </a:solidFill>
              </a:defRPr>
            </a:lvl9pPr>
          </a:lstStyle>
          <a:p>
            <a:r>
              <a:rPr lang="en-US"/>
              <a:t>Click to edit Master subtitle style</a:t>
            </a:r>
            <a:endParaRPr lang="nl-NL" dirty="0"/>
          </a:p>
        </p:txBody>
      </p:sp>
      <p:sp>
        <p:nvSpPr>
          <p:cNvPr id="33" name="Tijdelijke aanduiding voor tekst 32"/>
          <p:cNvSpPr>
            <a:spLocks noGrp="1"/>
          </p:cNvSpPr>
          <p:nvPr>
            <p:ph type="body" sz="quarter" idx="13"/>
          </p:nvPr>
        </p:nvSpPr>
        <p:spPr>
          <a:xfrm>
            <a:off x="418075" y="1484484"/>
            <a:ext cx="8552198" cy="518346"/>
          </a:xfrm>
        </p:spPr>
        <p:txBody>
          <a:bodyPr/>
          <a:lstStyle>
            <a:lvl1pPr>
              <a:buFontTx/>
              <a:buNone/>
              <a:defRPr sz="1710" cap="all" baseline="0">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208701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49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88157-871D-3D42-A1C1-6A4BEEBB6429}"/>
              </a:ext>
            </a:extLst>
          </p:cNvPr>
          <p:cNvSpPr>
            <a:spLocks noGrp="1"/>
          </p:cNvSpPr>
          <p:nvPr>
            <p:ph type="title" hasCustomPrompt="1"/>
          </p:nvPr>
        </p:nvSpPr>
        <p:spPr/>
        <p:txBody>
          <a:bodyPr/>
          <a:lstStyle/>
          <a:p>
            <a:r>
              <a:rPr lang="en-GB" noProof="0"/>
              <a:t>Place title here</a:t>
            </a:r>
          </a:p>
        </p:txBody>
      </p:sp>
      <p:sp>
        <p:nvSpPr>
          <p:cNvPr id="3" name="Tijdelijke aanduiding voor datum 2">
            <a:extLst>
              <a:ext uri="{FF2B5EF4-FFF2-40B4-BE49-F238E27FC236}">
                <a16:creationId xmlns:a16="http://schemas.microsoft.com/office/drawing/2014/main" id="{7E25F735-B843-5847-BD95-71BF702375D7}"/>
              </a:ext>
            </a:extLst>
          </p:cNvPr>
          <p:cNvSpPr>
            <a:spLocks noGrp="1"/>
          </p:cNvSpPr>
          <p:nvPr>
            <p:ph type="dt" sz="half" idx="10"/>
          </p:nvPr>
        </p:nvSpPr>
        <p:spPr/>
        <p:txBody>
          <a:bodyPr/>
          <a:lstStyle/>
          <a:p>
            <a:endParaRPr lang="en-GB" noProof="0"/>
          </a:p>
        </p:txBody>
      </p:sp>
      <p:sp>
        <p:nvSpPr>
          <p:cNvPr id="4" name="Tijdelijke aanduiding voor voettekst 3">
            <a:extLst>
              <a:ext uri="{FF2B5EF4-FFF2-40B4-BE49-F238E27FC236}">
                <a16:creationId xmlns:a16="http://schemas.microsoft.com/office/drawing/2014/main" id="{C55E1A7C-3EFE-7749-A577-F78CDBDACE5A}"/>
              </a:ext>
            </a:extLst>
          </p:cNvPr>
          <p:cNvSpPr>
            <a:spLocks noGrp="1"/>
          </p:cNvSpPr>
          <p:nvPr>
            <p:ph type="ftr" sz="quarter" idx="11"/>
          </p:nvPr>
        </p:nvSpPr>
        <p:spPr/>
        <p:txBody>
          <a:bodyPr/>
          <a:lstStyle/>
          <a:p>
            <a:r>
              <a:rPr lang="en-GB" noProof="0"/>
              <a:t>2024</a:t>
            </a:r>
          </a:p>
        </p:txBody>
      </p:sp>
      <p:sp>
        <p:nvSpPr>
          <p:cNvPr id="5" name="Tijdelijke aanduiding voor dianummer 4">
            <a:extLst>
              <a:ext uri="{FF2B5EF4-FFF2-40B4-BE49-F238E27FC236}">
                <a16:creationId xmlns:a16="http://schemas.microsoft.com/office/drawing/2014/main" id="{FEC4D650-5CC7-7944-9181-9E20D13812A9}"/>
              </a:ext>
            </a:extLst>
          </p:cNvPr>
          <p:cNvSpPr>
            <a:spLocks noGrp="1"/>
          </p:cNvSpPr>
          <p:nvPr>
            <p:ph type="sldNum" sz="quarter" idx="12"/>
          </p:nvPr>
        </p:nvSpPr>
        <p:spPr/>
        <p:txBody>
          <a:bodyPr/>
          <a:lstStyle/>
          <a:p>
            <a:fld id="{178A85B7-8D61-3547-B415-D41275AC9D14}" type="slidenum">
              <a:rPr lang="en-GB" noProof="0" smtClean="0"/>
              <a:pPr/>
              <a:t>‹#›</a:t>
            </a:fld>
            <a:endParaRPr lang="en-GB" noProof="0"/>
          </a:p>
        </p:txBody>
      </p:sp>
      <p:sp>
        <p:nvSpPr>
          <p:cNvPr id="6" name="Rechthoek: afgeronde hoeken 128">
            <a:extLst>
              <a:ext uri="{FF2B5EF4-FFF2-40B4-BE49-F238E27FC236}">
                <a16:creationId xmlns:a16="http://schemas.microsoft.com/office/drawing/2014/main" id="{1543A5E3-D679-2845-9B9C-38A33EA75C77}"/>
              </a:ext>
            </a:extLst>
          </p:cNvPr>
          <p:cNvSpPr/>
          <p:nvPr userDrawn="1"/>
        </p:nvSpPr>
        <p:spPr>
          <a:xfrm>
            <a:off x="1" y="-516639"/>
            <a:ext cx="671659" cy="2769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l"/>
            <a:r>
              <a:rPr lang="en-GB" sz="1800" b="1" cap="none" baseline="0" noProof="0">
                <a:solidFill>
                  <a:schemeClr val="bg2"/>
                </a:solidFill>
                <a:latin typeface="+mj-lt"/>
              </a:rPr>
              <a:t>Image</a:t>
            </a:r>
          </a:p>
        </p:txBody>
      </p:sp>
      <p:sp>
        <p:nvSpPr>
          <p:cNvPr id="7" name="Picture Placeholder 9">
            <a:extLst>
              <a:ext uri="{FF2B5EF4-FFF2-40B4-BE49-F238E27FC236}">
                <a16:creationId xmlns:a16="http://schemas.microsoft.com/office/drawing/2014/main" id="{C3360FC1-FFA7-C84A-AB9E-B0702EF5BF50}"/>
              </a:ext>
            </a:extLst>
          </p:cNvPr>
          <p:cNvSpPr>
            <a:spLocks noGrp="1"/>
          </p:cNvSpPr>
          <p:nvPr>
            <p:ph type="pic" sz="quarter" idx="14" hasCustomPrompt="1"/>
          </p:nvPr>
        </p:nvSpPr>
        <p:spPr>
          <a:xfrm>
            <a:off x="521495" y="1628776"/>
            <a:ext cx="8101012" cy="4140200"/>
          </a:xfrm>
          <a:prstGeom prst="rect">
            <a:avLst/>
          </a:prstGeom>
          <a:pattFill prst="smGrid">
            <a:fgClr>
              <a:schemeClr val="bg2">
                <a:lumMod val="20000"/>
                <a:lumOff val="80000"/>
              </a:schemeClr>
            </a:fgClr>
            <a:bgClr>
              <a:schemeClr val="bg1"/>
            </a:bgClr>
          </a:pattFill>
        </p:spPr>
        <p:txBody>
          <a:bodyPr wrap="square" bIns="1080000" anchor="ctr">
            <a:normAutofit/>
          </a:bodyPr>
          <a:lstStyle>
            <a:lvl1pPr marL="0" indent="0" algn="ctr">
              <a:buNone/>
              <a:defRPr sz="900">
                <a:solidFill>
                  <a:schemeClr val="bg1">
                    <a:lumMod val="50000"/>
                  </a:schemeClr>
                </a:solidFill>
              </a:defRPr>
            </a:lvl1pPr>
          </a:lstStyle>
          <a:p>
            <a:r>
              <a:rPr lang="en-GB" noProof="0"/>
              <a:t>Insert image</a:t>
            </a:r>
          </a:p>
        </p:txBody>
      </p:sp>
      <p:grpSp>
        <p:nvGrpSpPr>
          <p:cNvPr id="10" name="Groep 9">
            <a:extLst>
              <a:ext uri="{FF2B5EF4-FFF2-40B4-BE49-F238E27FC236}">
                <a16:creationId xmlns:a16="http://schemas.microsoft.com/office/drawing/2014/main" id="{85F38D5F-FB70-8E42-B5AE-2A1000A9ED79}"/>
              </a:ext>
            </a:extLst>
          </p:cNvPr>
          <p:cNvGrpSpPr/>
          <p:nvPr userDrawn="1"/>
        </p:nvGrpSpPr>
        <p:grpSpPr>
          <a:xfrm>
            <a:off x="527091" y="6189204"/>
            <a:ext cx="821998" cy="366587"/>
            <a:chOff x="2935002" y="7898764"/>
            <a:chExt cx="4644643" cy="1553528"/>
          </a:xfrm>
        </p:grpSpPr>
        <p:sp>
          <p:nvSpPr>
            <p:cNvPr id="11" name="Vrije vorm 10">
              <a:extLst>
                <a:ext uri="{FF2B5EF4-FFF2-40B4-BE49-F238E27FC236}">
                  <a16:creationId xmlns:a16="http://schemas.microsoft.com/office/drawing/2014/main" id="{8FC61BD1-9E55-FA48-ADC6-7657F0672D86}"/>
                </a:ext>
              </a:extLst>
            </p:cNvPr>
            <p:cNvSpPr/>
            <p:nvPr/>
          </p:nvSpPr>
          <p:spPr>
            <a:xfrm>
              <a:off x="5659529" y="8398664"/>
              <a:ext cx="836778" cy="682152"/>
            </a:xfrm>
            <a:custGeom>
              <a:avLst/>
              <a:gdLst>
                <a:gd name="connsiteX0" fmla="*/ 654001 w 836778"/>
                <a:gd name="connsiteY0" fmla="*/ 71600 h 682152"/>
                <a:gd name="connsiteX1" fmla="*/ 325572 w 836778"/>
                <a:gd name="connsiteY1" fmla="*/ 413548 h 682152"/>
                <a:gd name="connsiteX2" fmla="*/ 204673 w 836778"/>
                <a:gd name="connsiteY2" fmla="*/ 252575 h 682152"/>
                <a:gd name="connsiteX3" fmla="*/ 0 w 836778"/>
                <a:gd name="connsiteY3" fmla="*/ 421168 h 682152"/>
                <a:gd name="connsiteX4" fmla="*/ 91389 w 836778"/>
                <a:gd name="connsiteY4" fmla="*/ 500225 h 682152"/>
                <a:gd name="connsiteX5" fmla="*/ 198961 w 836778"/>
                <a:gd name="connsiteY5" fmla="*/ 401165 h 682152"/>
                <a:gd name="connsiteX6" fmla="*/ 324620 w 836778"/>
                <a:gd name="connsiteY6" fmla="*/ 476413 h 682152"/>
                <a:gd name="connsiteX7" fmla="*/ 440760 w 836778"/>
                <a:gd name="connsiteY7" fmla="*/ 423073 h 682152"/>
                <a:gd name="connsiteX8" fmla="*/ 458848 w 836778"/>
                <a:gd name="connsiteY8" fmla="*/ 451648 h 682152"/>
                <a:gd name="connsiteX9" fmla="*/ 414105 w 836778"/>
                <a:gd name="connsiteY9" fmla="*/ 645958 h 682152"/>
                <a:gd name="connsiteX10" fmla="*/ 454088 w 836778"/>
                <a:gd name="connsiteY10" fmla="*/ 682153 h 682152"/>
                <a:gd name="connsiteX11" fmla="*/ 488359 w 836778"/>
                <a:gd name="connsiteY11" fmla="*/ 661198 h 682152"/>
                <a:gd name="connsiteX12" fmla="*/ 520725 w 836778"/>
                <a:gd name="connsiteY12" fmla="*/ 546898 h 682152"/>
                <a:gd name="connsiteX13" fmla="*/ 836778 w 836778"/>
                <a:gd name="connsiteY13" fmla="*/ 57313 h 682152"/>
                <a:gd name="connsiteX14" fmla="*/ 760621 w 836778"/>
                <a:gd name="connsiteY14" fmla="*/ 163 h 682152"/>
                <a:gd name="connsiteX15" fmla="*/ 654001 w 836778"/>
                <a:gd name="connsiteY15" fmla="*/ 71600 h 682152"/>
                <a:gd name="connsiteX16" fmla="*/ 83773 w 836778"/>
                <a:gd name="connsiteY16" fmla="*/ 411643 h 682152"/>
                <a:gd name="connsiteX17" fmla="*/ 70445 w 836778"/>
                <a:gd name="connsiteY17" fmla="*/ 399260 h 682152"/>
                <a:gd name="connsiteX18" fmla="*/ 147555 w 836778"/>
                <a:gd name="connsiteY18" fmla="*/ 326870 h 682152"/>
                <a:gd name="connsiteX19" fmla="*/ 162786 w 836778"/>
                <a:gd name="connsiteY19" fmla="*/ 338300 h 682152"/>
                <a:gd name="connsiteX20" fmla="*/ 83773 w 836778"/>
                <a:gd name="connsiteY20" fmla="*/ 411643 h 68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778" h="682152">
                  <a:moveTo>
                    <a:pt x="654001" y="71600"/>
                  </a:moveTo>
                  <a:cubicBezTo>
                    <a:pt x="579748" y="278293"/>
                    <a:pt x="370315" y="413548"/>
                    <a:pt x="325572" y="413548"/>
                  </a:cubicBezTo>
                  <a:cubicBezTo>
                    <a:pt x="243703" y="413548"/>
                    <a:pt x="318909" y="252575"/>
                    <a:pt x="204673" y="252575"/>
                  </a:cubicBezTo>
                  <a:cubicBezTo>
                    <a:pt x="127563" y="252575"/>
                    <a:pt x="0" y="334490"/>
                    <a:pt x="0" y="421168"/>
                  </a:cubicBezTo>
                  <a:cubicBezTo>
                    <a:pt x="0" y="460220"/>
                    <a:pt x="29511" y="500225"/>
                    <a:pt x="91389" y="500225"/>
                  </a:cubicBezTo>
                  <a:cubicBezTo>
                    <a:pt x="168498" y="500225"/>
                    <a:pt x="152315" y="401165"/>
                    <a:pt x="198961" y="401165"/>
                  </a:cubicBezTo>
                  <a:cubicBezTo>
                    <a:pt x="239895" y="401165"/>
                    <a:pt x="226568" y="476413"/>
                    <a:pt x="324620" y="476413"/>
                  </a:cubicBezTo>
                  <a:cubicBezTo>
                    <a:pt x="378883" y="476413"/>
                    <a:pt x="412201" y="423073"/>
                    <a:pt x="440760" y="423073"/>
                  </a:cubicBezTo>
                  <a:cubicBezTo>
                    <a:pt x="448376" y="423073"/>
                    <a:pt x="458848" y="427835"/>
                    <a:pt x="458848" y="451648"/>
                  </a:cubicBezTo>
                  <a:cubicBezTo>
                    <a:pt x="458848" y="490700"/>
                    <a:pt x="414105" y="613573"/>
                    <a:pt x="414105" y="645958"/>
                  </a:cubicBezTo>
                  <a:cubicBezTo>
                    <a:pt x="414105" y="666913"/>
                    <a:pt x="436953" y="682153"/>
                    <a:pt x="454088" y="682153"/>
                  </a:cubicBezTo>
                  <a:cubicBezTo>
                    <a:pt x="471223" y="682153"/>
                    <a:pt x="484551" y="674533"/>
                    <a:pt x="488359" y="661198"/>
                  </a:cubicBezTo>
                  <a:cubicBezTo>
                    <a:pt x="499782" y="620240"/>
                    <a:pt x="510254" y="582140"/>
                    <a:pt x="520725" y="546898"/>
                  </a:cubicBezTo>
                  <a:cubicBezTo>
                    <a:pt x="687320" y="7783"/>
                    <a:pt x="836778" y="174470"/>
                    <a:pt x="836778" y="57313"/>
                  </a:cubicBezTo>
                  <a:cubicBezTo>
                    <a:pt x="836778" y="15403"/>
                    <a:pt x="802508" y="163"/>
                    <a:pt x="760621" y="163"/>
                  </a:cubicBezTo>
                  <a:cubicBezTo>
                    <a:pt x="713975" y="-2695"/>
                    <a:pt x="669232" y="32548"/>
                    <a:pt x="654001" y="71600"/>
                  </a:cubicBezTo>
                  <a:close/>
                  <a:moveTo>
                    <a:pt x="83773" y="411643"/>
                  </a:moveTo>
                  <a:cubicBezTo>
                    <a:pt x="72349" y="411643"/>
                    <a:pt x="70445" y="407833"/>
                    <a:pt x="70445" y="399260"/>
                  </a:cubicBezTo>
                  <a:cubicBezTo>
                    <a:pt x="70445" y="368780"/>
                    <a:pt x="121852" y="326870"/>
                    <a:pt x="147555" y="326870"/>
                  </a:cubicBezTo>
                  <a:cubicBezTo>
                    <a:pt x="156122" y="326870"/>
                    <a:pt x="162786" y="330680"/>
                    <a:pt x="162786" y="338300"/>
                  </a:cubicBezTo>
                  <a:cubicBezTo>
                    <a:pt x="162786" y="349730"/>
                    <a:pt x="107572" y="411643"/>
                    <a:pt x="83773" y="411643"/>
                  </a:cubicBezTo>
                  <a:close/>
                </a:path>
              </a:pathLst>
            </a:custGeom>
            <a:solidFill>
              <a:srgbClr val="747798"/>
            </a:solidFill>
            <a:ln w="9509" cap="flat">
              <a:noFill/>
              <a:prstDash val="solid"/>
              <a:miter/>
            </a:ln>
          </p:spPr>
          <p:txBody>
            <a:bodyPr rtlCol="0" anchor="ctr"/>
            <a:lstStyle/>
            <a:p>
              <a:endParaRPr lang="en-GB" sz="1013" noProof="0"/>
            </a:p>
          </p:txBody>
        </p:sp>
        <p:sp>
          <p:nvSpPr>
            <p:cNvPr id="12" name="Vrije vorm 11">
              <a:extLst>
                <a:ext uri="{FF2B5EF4-FFF2-40B4-BE49-F238E27FC236}">
                  <a16:creationId xmlns:a16="http://schemas.microsoft.com/office/drawing/2014/main" id="{1848BCC9-0B07-8C4D-8B13-7C03A7BD117B}"/>
                </a:ext>
              </a:extLst>
            </p:cNvPr>
            <p:cNvSpPr/>
            <p:nvPr/>
          </p:nvSpPr>
          <p:spPr>
            <a:xfrm>
              <a:off x="5276839" y="8586470"/>
              <a:ext cx="315100" cy="374332"/>
            </a:xfrm>
            <a:custGeom>
              <a:avLst/>
              <a:gdLst>
                <a:gd name="connsiteX0" fmla="*/ 23799 w 315100"/>
                <a:gd name="connsiteY0" fmla="*/ 58102 h 374332"/>
                <a:gd name="connsiteX1" fmla="*/ 56166 w 315100"/>
                <a:gd name="connsiteY1" fmla="*/ 111442 h 374332"/>
                <a:gd name="connsiteX2" fmla="*/ 178018 w 315100"/>
                <a:gd name="connsiteY2" fmla="*/ 63817 h 374332"/>
                <a:gd name="connsiteX3" fmla="*/ 203721 w 315100"/>
                <a:gd name="connsiteY3" fmla="*/ 81915 h 374332"/>
                <a:gd name="connsiteX4" fmla="*/ 0 w 315100"/>
                <a:gd name="connsiteY4" fmla="*/ 318135 h 374332"/>
                <a:gd name="connsiteX5" fmla="*/ 87581 w 315100"/>
                <a:gd name="connsiteY5" fmla="*/ 374333 h 374332"/>
                <a:gd name="connsiteX6" fmla="*/ 315101 w 315100"/>
                <a:gd name="connsiteY6" fmla="*/ 284797 h 374332"/>
                <a:gd name="connsiteX7" fmla="*/ 297014 w 315100"/>
                <a:gd name="connsiteY7" fmla="*/ 269558 h 374332"/>
                <a:gd name="connsiteX8" fmla="*/ 121852 w 315100"/>
                <a:gd name="connsiteY8" fmla="*/ 312420 h 374332"/>
                <a:gd name="connsiteX9" fmla="*/ 89485 w 315100"/>
                <a:gd name="connsiteY9" fmla="*/ 292417 h 374332"/>
                <a:gd name="connsiteX10" fmla="*/ 284638 w 315100"/>
                <a:gd name="connsiteY10" fmla="*/ 78105 h 374332"/>
                <a:gd name="connsiteX11" fmla="*/ 196105 w 315100"/>
                <a:gd name="connsiteY11" fmla="*/ 0 h 374332"/>
                <a:gd name="connsiteX12" fmla="*/ 23799 w 315100"/>
                <a:gd name="connsiteY12" fmla="*/ 58102 h 3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100" h="374332">
                  <a:moveTo>
                    <a:pt x="23799" y="58102"/>
                  </a:moveTo>
                  <a:cubicBezTo>
                    <a:pt x="8568" y="69533"/>
                    <a:pt x="37127" y="120967"/>
                    <a:pt x="56166" y="111442"/>
                  </a:cubicBezTo>
                  <a:cubicBezTo>
                    <a:pt x="74253" y="102870"/>
                    <a:pt x="141843" y="63817"/>
                    <a:pt x="178018" y="63817"/>
                  </a:cubicBezTo>
                  <a:cubicBezTo>
                    <a:pt x="195153" y="63817"/>
                    <a:pt x="203721" y="72390"/>
                    <a:pt x="203721" y="81915"/>
                  </a:cubicBezTo>
                  <a:cubicBezTo>
                    <a:pt x="203721" y="120015"/>
                    <a:pt x="0" y="223838"/>
                    <a:pt x="0" y="318135"/>
                  </a:cubicBezTo>
                  <a:cubicBezTo>
                    <a:pt x="0" y="340995"/>
                    <a:pt x="20943" y="374333"/>
                    <a:pt x="87581" y="374333"/>
                  </a:cubicBezTo>
                  <a:cubicBezTo>
                    <a:pt x="191345" y="374333"/>
                    <a:pt x="315101" y="325755"/>
                    <a:pt x="315101" y="284797"/>
                  </a:cubicBezTo>
                  <a:cubicBezTo>
                    <a:pt x="315101" y="278130"/>
                    <a:pt x="306533" y="269558"/>
                    <a:pt x="297014" y="269558"/>
                  </a:cubicBezTo>
                  <a:cubicBezTo>
                    <a:pt x="280830" y="269558"/>
                    <a:pt x="177066" y="312420"/>
                    <a:pt x="121852" y="312420"/>
                  </a:cubicBezTo>
                  <a:cubicBezTo>
                    <a:pt x="103764" y="312420"/>
                    <a:pt x="89485" y="304800"/>
                    <a:pt x="89485" y="292417"/>
                  </a:cubicBezTo>
                  <a:cubicBezTo>
                    <a:pt x="89485" y="235267"/>
                    <a:pt x="284638" y="145733"/>
                    <a:pt x="284638" y="78105"/>
                  </a:cubicBezTo>
                  <a:cubicBezTo>
                    <a:pt x="284638" y="18097"/>
                    <a:pt x="229424" y="0"/>
                    <a:pt x="196105" y="0"/>
                  </a:cubicBezTo>
                  <a:cubicBezTo>
                    <a:pt x="117092" y="1905"/>
                    <a:pt x="39031" y="47625"/>
                    <a:pt x="23799" y="58102"/>
                  </a:cubicBezTo>
                  <a:close/>
                </a:path>
              </a:pathLst>
            </a:custGeom>
            <a:solidFill>
              <a:srgbClr val="747798"/>
            </a:solidFill>
            <a:ln w="9509" cap="flat">
              <a:noFill/>
              <a:prstDash val="solid"/>
              <a:miter/>
            </a:ln>
          </p:spPr>
          <p:txBody>
            <a:bodyPr rtlCol="0" anchor="ctr"/>
            <a:lstStyle/>
            <a:p>
              <a:endParaRPr lang="en-GB" sz="1013" noProof="0"/>
            </a:p>
          </p:txBody>
        </p:sp>
        <p:sp>
          <p:nvSpPr>
            <p:cNvPr id="13" name="Vrije vorm 12">
              <a:extLst>
                <a:ext uri="{FF2B5EF4-FFF2-40B4-BE49-F238E27FC236}">
                  <a16:creationId xmlns:a16="http://schemas.microsoft.com/office/drawing/2014/main" id="{A847672F-93C0-B945-A3DD-282CB08CBB53}"/>
                </a:ext>
              </a:extLst>
            </p:cNvPr>
            <p:cNvSpPr/>
            <p:nvPr/>
          </p:nvSpPr>
          <p:spPr>
            <a:xfrm>
              <a:off x="6343993" y="8600715"/>
              <a:ext cx="1235652" cy="483911"/>
            </a:xfrm>
            <a:custGeom>
              <a:avLst/>
              <a:gdLst>
                <a:gd name="connsiteX0" fmla="*/ 992901 w 1235652"/>
                <a:gd name="connsiteY0" fmla="*/ 117199 h 483911"/>
                <a:gd name="connsiteX1" fmla="*/ 797748 w 1235652"/>
                <a:gd name="connsiteY1" fmla="*/ 196257 h 483911"/>
                <a:gd name="connsiteX2" fmla="*/ 721590 w 1235652"/>
                <a:gd name="connsiteY2" fmla="*/ 114342 h 483911"/>
                <a:gd name="connsiteX3" fmla="*/ 649241 w 1235652"/>
                <a:gd name="connsiteY3" fmla="*/ 38142 h 483911"/>
                <a:gd name="connsiteX4" fmla="*/ 571180 w 1235652"/>
                <a:gd name="connsiteY4" fmla="*/ 87672 h 483911"/>
                <a:gd name="connsiteX5" fmla="*/ 450280 w 1235652"/>
                <a:gd name="connsiteY5" fmla="*/ 193399 h 483911"/>
                <a:gd name="connsiteX6" fmla="*/ 411249 w 1235652"/>
                <a:gd name="connsiteY6" fmla="*/ 142917 h 483911"/>
                <a:gd name="connsiteX7" fmla="*/ 429337 w 1235652"/>
                <a:gd name="connsiteY7" fmla="*/ 83862 h 483911"/>
                <a:gd name="connsiteX8" fmla="*/ 393162 w 1235652"/>
                <a:gd name="connsiteY8" fmla="*/ 30522 h 483911"/>
                <a:gd name="connsiteX9" fmla="*/ 277974 w 1235652"/>
                <a:gd name="connsiteY9" fmla="*/ 111484 h 483911"/>
                <a:gd name="connsiteX10" fmla="*/ 152315 w 1235652"/>
                <a:gd name="connsiteY10" fmla="*/ 210544 h 483911"/>
                <a:gd name="connsiteX11" fmla="*/ 61878 w 1235652"/>
                <a:gd name="connsiteY11" fmla="*/ 100054 h 483911"/>
                <a:gd name="connsiteX12" fmla="*/ 0 w 1235652"/>
                <a:gd name="connsiteY12" fmla="*/ 160062 h 483911"/>
                <a:gd name="connsiteX13" fmla="*/ 45694 w 1235652"/>
                <a:gd name="connsiteY13" fmla="*/ 237214 h 483911"/>
                <a:gd name="connsiteX14" fmla="*/ 129467 w 1235652"/>
                <a:gd name="connsiteY14" fmla="*/ 291507 h 483911"/>
                <a:gd name="connsiteX15" fmla="*/ 319861 w 1235652"/>
                <a:gd name="connsiteY15" fmla="*/ 171492 h 483911"/>
                <a:gd name="connsiteX16" fmla="*/ 349372 w 1235652"/>
                <a:gd name="connsiteY16" fmla="*/ 204829 h 483911"/>
                <a:gd name="connsiteX17" fmla="*/ 449328 w 1235652"/>
                <a:gd name="connsiteY17" fmla="*/ 264837 h 483911"/>
                <a:gd name="connsiteX18" fmla="*/ 607354 w 1235652"/>
                <a:gd name="connsiteY18" fmla="*/ 180064 h 483911"/>
                <a:gd name="connsiteX19" fmla="*/ 763477 w 1235652"/>
                <a:gd name="connsiteY19" fmla="*/ 276267 h 483911"/>
                <a:gd name="connsiteX20" fmla="*/ 859626 w 1235652"/>
                <a:gd name="connsiteY20" fmla="*/ 262932 h 483911"/>
                <a:gd name="connsiteX21" fmla="*/ 1010988 w 1235652"/>
                <a:gd name="connsiteY21" fmla="*/ 232452 h 483911"/>
                <a:gd name="connsiteX22" fmla="*/ 1113800 w 1235652"/>
                <a:gd name="connsiteY22" fmla="*/ 71479 h 483911"/>
                <a:gd name="connsiteX23" fmla="*/ 1156639 w 1235652"/>
                <a:gd name="connsiteY23" fmla="*/ 127677 h 483911"/>
                <a:gd name="connsiteX24" fmla="*/ 894848 w 1235652"/>
                <a:gd name="connsiteY24" fmla="*/ 417237 h 483911"/>
                <a:gd name="connsiteX25" fmla="*/ 852010 w 1235652"/>
                <a:gd name="connsiteY25" fmla="*/ 461052 h 483911"/>
                <a:gd name="connsiteX26" fmla="*/ 881521 w 1235652"/>
                <a:gd name="connsiteY26" fmla="*/ 483912 h 483911"/>
                <a:gd name="connsiteX27" fmla="*/ 1235653 w 1235652"/>
                <a:gd name="connsiteY27" fmla="*/ 138154 h 483911"/>
                <a:gd name="connsiteX28" fmla="*/ 1121417 w 1235652"/>
                <a:gd name="connsiteY28" fmla="*/ 42 h 483911"/>
                <a:gd name="connsiteX29" fmla="*/ 992901 w 1235652"/>
                <a:gd name="connsiteY29" fmla="*/ 117199 h 48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5652" h="483911">
                  <a:moveTo>
                    <a:pt x="992901" y="117199"/>
                  </a:moveTo>
                  <a:cubicBezTo>
                    <a:pt x="976718" y="179112"/>
                    <a:pt x="860578" y="196257"/>
                    <a:pt x="797748" y="196257"/>
                  </a:cubicBezTo>
                  <a:cubicBezTo>
                    <a:pt x="734918" y="196257"/>
                    <a:pt x="734918" y="179112"/>
                    <a:pt x="721590" y="114342"/>
                  </a:cubicBezTo>
                  <a:cubicBezTo>
                    <a:pt x="709215" y="53382"/>
                    <a:pt x="683512" y="38142"/>
                    <a:pt x="649241" y="38142"/>
                  </a:cubicBezTo>
                  <a:cubicBezTo>
                    <a:pt x="624490" y="38142"/>
                    <a:pt x="599739" y="61954"/>
                    <a:pt x="571180" y="87672"/>
                  </a:cubicBezTo>
                  <a:cubicBezTo>
                    <a:pt x="522630" y="132439"/>
                    <a:pt x="475983" y="193399"/>
                    <a:pt x="450280" y="193399"/>
                  </a:cubicBezTo>
                  <a:cubicBezTo>
                    <a:pt x="428385" y="193399"/>
                    <a:pt x="411249" y="167682"/>
                    <a:pt x="411249" y="142917"/>
                  </a:cubicBezTo>
                  <a:cubicBezTo>
                    <a:pt x="411249" y="120057"/>
                    <a:pt x="429337" y="109579"/>
                    <a:pt x="429337" y="83862"/>
                  </a:cubicBezTo>
                  <a:cubicBezTo>
                    <a:pt x="429337" y="65764"/>
                    <a:pt x="418865" y="30522"/>
                    <a:pt x="393162" y="30522"/>
                  </a:cubicBezTo>
                  <a:cubicBezTo>
                    <a:pt x="353180" y="30522"/>
                    <a:pt x="289398" y="101007"/>
                    <a:pt x="277974" y="111484"/>
                  </a:cubicBezTo>
                  <a:cubicBezTo>
                    <a:pt x="244655" y="144822"/>
                    <a:pt x="198961" y="210544"/>
                    <a:pt x="152315" y="210544"/>
                  </a:cubicBezTo>
                  <a:cubicBezTo>
                    <a:pt x="81869" y="210544"/>
                    <a:pt x="145651" y="100054"/>
                    <a:pt x="61878" y="100054"/>
                  </a:cubicBezTo>
                  <a:cubicBezTo>
                    <a:pt x="18087" y="100054"/>
                    <a:pt x="0" y="140059"/>
                    <a:pt x="0" y="160062"/>
                  </a:cubicBezTo>
                  <a:cubicBezTo>
                    <a:pt x="0" y="193399"/>
                    <a:pt x="21895" y="211497"/>
                    <a:pt x="45694" y="237214"/>
                  </a:cubicBezTo>
                  <a:cubicBezTo>
                    <a:pt x="72350" y="265789"/>
                    <a:pt x="93293" y="291507"/>
                    <a:pt x="129467" y="291507"/>
                  </a:cubicBezTo>
                  <a:cubicBezTo>
                    <a:pt x="238944" y="291507"/>
                    <a:pt x="263695" y="171492"/>
                    <a:pt x="319861" y="171492"/>
                  </a:cubicBezTo>
                  <a:cubicBezTo>
                    <a:pt x="338900" y="171492"/>
                    <a:pt x="347468" y="188637"/>
                    <a:pt x="349372" y="204829"/>
                  </a:cubicBezTo>
                  <a:cubicBezTo>
                    <a:pt x="354131" y="245787"/>
                    <a:pt x="397922" y="264837"/>
                    <a:pt x="449328" y="264837"/>
                  </a:cubicBezTo>
                  <a:cubicBezTo>
                    <a:pt x="545477" y="264837"/>
                    <a:pt x="547381" y="180064"/>
                    <a:pt x="607354" y="180064"/>
                  </a:cubicBezTo>
                  <a:cubicBezTo>
                    <a:pt x="688272" y="180064"/>
                    <a:pt x="673040" y="276267"/>
                    <a:pt x="763477" y="276267"/>
                  </a:cubicBezTo>
                  <a:cubicBezTo>
                    <a:pt x="799652" y="276267"/>
                    <a:pt x="805364" y="270552"/>
                    <a:pt x="859626" y="262932"/>
                  </a:cubicBezTo>
                  <a:cubicBezTo>
                    <a:pt x="925311" y="254359"/>
                    <a:pt x="981477" y="250549"/>
                    <a:pt x="1010988" y="232452"/>
                  </a:cubicBezTo>
                  <a:cubicBezTo>
                    <a:pt x="1078578" y="191494"/>
                    <a:pt x="1043355" y="71479"/>
                    <a:pt x="1113800" y="71479"/>
                  </a:cubicBezTo>
                  <a:cubicBezTo>
                    <a:pt x="1137600" y="71479"/>
                    <a:pt x="1156639" y="87672"/>
                    <a:pt x="1156639" y="127677"/>
                  </a:cubicBezTo>
                  <a:cubicBezTo>
                    <a:pt x="1156639" y="177207"/>
                    <a:pt x="1139504" y="291507"/>
                    <a:pt x="894848" y="417237"/>
                  </a:cubicBezTo>
                  <a:cubicBezTo>
                    <a:pt x="870097" y="430572"/>
                    <a:pt x="852010" y="446764"/>
                    <a:pt x="852010" y="461052"/>
                  </a:cubicBezTo>
                  <a:cubicBezTo>
                    <a:pt x="852010" y="476292"/>
                    <a:pt x="867241" y="483912"/>
                    <a:pt x="881521" y="483912"/>
                  </a:cubicBezTo>
                  <a:cubicBezTo>
                    <a:pt x="936735" y="483912"/>
                    <a:pt x="1235653" y="321987"/>
                    <a:pt x="1235653" y="138154"/>
                  </a:cubicBezTo>
                  <a:cubicBezTo>
                    <a:pt x="1235653" y="32427"/>
                    <a:pt x="1189006" y="42"/>
                    <a:pt x="1121417" y="42"/>
                  </a:cubicBezTo>
                  <a:cubicBezTo>
                    <a:pt x="1013844" y="-1863"/>
                    <a:pt x="1008132" y="61954"/>
                    <a:pt x="992901" y="117199"/>
                  </a:cubicBezTo>
                  <a:close/>
                </a:path>
              </a:pathLst>
            </a:custGeom>
            <a:solidFill>
              <a:srgbClr val="747798"/>
            </a:solidFill>
            <a:ln w="9509" cap="flat">
              <a:noFill/>
              <a:prstDash val="solid"/>
              <a:miter/>
            </a:ln>
          </p:spPr>
          <p:txBody>
            <a:bodyPr rtlCol="0" anchor="ctr"/>
            <a:lstStyle/>
            <a:p>
              <a:endParaRPr lang="en-GB" sz="1013" noProof="0"/>
            </a:p>
          </p:txBody>
        </p:sp>
        <p:sp>
          <p:nvSpPr>
            <p:cNvPr id="14" name="Vrije vorm 13">
              <a:extLst>
                <a:ext uri="{FF2B5EF4-FFF2-40B4-BE49-F238E27FC236}">
                  <a16:creationId xmlns:a16="http://schemas.microsoft.com/office/drawing/2014/main" id="{894E4C03-2899-B049-BEBB-E126209F0DE5}"/>
                </a:ext>
              </a:extLst>
            </p:cNvPr>
            <p:cNvSpPr/>
            <p:nvPr/>
          </p:nvSpPr>
          <p:spPr>
            <a:xfrm>
              <a:off x="3260574" y="8011160"/>
              <a:ext cx="2189522" cy="1441132"/>
            </a:xfrm>
            <a:custGeom>
              <a:avLst/>
              <a:gdLst>
                <a:gd name="connsiteX0" fmla="*/ 1968667 w 2189522"/>
                <a:gd name="connsiteY0" fmla="*/ 0 h 1441132"/>
                <a:gd name="connsiteX1" fmla="*/ 1087146 w 2189522"/>
                <a:gd name="connsiteY1" fmla="*/ 636270 h 1441132"/>
                <a:gd name="connsiteX2" fmla="*/ 0 w 2189522"/>
                <a:gd name="connsiteY2" fmla="*/ 1160145 h 1441132"/>
                <a:gd name="connsiteX3" fmla="*/ 145651 w 2189522"/>
                <a:gd name="connsiteY3" fmla="*/ 1255395 h 1441132"/>
                <a:gd name="connsiteX4" fmla="*/ 218000 w 2189522"/>
                <a:gd name="connsiteY4" fmla="*/ 1217295 h 1441132"/>
                <a:gd name="connsiteX5" fmla="*/ 111380 w 2189522"/>
                <a:gd name="connsiteY5" fmla="*/ 1143000 h 1441132"/>
                <a:gd name="connsiteX6" fmla="*/ 1027172 w 2189522"/>
                <a:gd name="connsiteY6" fmla="*/ 741998 h 1441132"/>
                <a:gd name="connsiteX7" fmla="*/ 1339417 w 2189522"/>
                <a:gd name="connsiteY7" fmla="*/ 1441133 h 1441132"/>
                <a:gd name="connsiteX8" fmla="*/ 1816352 w 2189522"/>
                <a:gd name="connsiteY8" fmla="*/ 1261110 h 1441132"/>
                <a:gd name="connsiteX9" fmla="*/ 1796361 w 2189522"/>
                <a:gd name="connsiteY9" fmla="*/ 1227773 h 1441132"/>
                <a:gd name="connsiteX10" fmla="*/ 1376544 w 2189522"/>
                <a:gd name="connsiteY10" fmla="*/ 1362075 h 1441132"/>
                <a:gd name="connsiteX11" fmla="*/ 1149975 w 2189522"/>
                <a:gd name="connsiteY11" fmla="*/ 704850 h 1441132"/>
                <a:gd name="connsiteX12" fmla="*/ 1650710 w 2189522"/>
                <a:gd name="connsiteY12" fmla="*/ 625793 h 1441132"/>
                <a:gd name="connsiteX13" fmla="*/ 1860142 w 2189522"/>
                <a:gd name="connsiteY13" fmla="*/ 689610 h 1441132"/>
                <a:gd name="connsiteX14" fmla="*/ 1888701 w 2189522"/>
                <a:gd name="connsiteY14" fmla="*/ 651510 h 1441132"/>
                <a:gd name="connsiteX15" fmla="*/ 1616439 w 2189522"/>
                <a:gd name="connsiteY15" fmla="*/ 545782 h 1441132"/>
                <a:gd name="connsiteX16" fmla="*/ 1210901 w 2189522"/>
                <a:gd name="connsiteY16" fmla="*/ 602932 h 1441132"/>
                <a:gd name="connsiteX17" fmla="*/ 1982946 w 2189522"/>
                <a:gd name="connsiteY17" fmla="*/ 75248 h 1441132"/>
                <a:gd name="connsiteX18" fmla="*/ 2189523 w 2189522"/>
                <a:gd name="connsiteY18" fmla="*/ 63817 h 1441132"/>
                <a:gd name="connsiteX19" fmla="*/ 1968667 w 2189522"/>
                <a:gd name="connsiteY19" fmla="*/ 0 h 144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89522" h="1441132">
                  <a:moveTo>
                    <a:pt x="1968667" y="0"/>
                  </a:moveTo>
                  <a:cubicBezTo>
                    <a:pt x="1784937" y="0"/>
                    <a:pt x="1446037" y="120967"/>
                    <a:pt x="1087146" y="636270"/>
                  </a:cubicBezTo>
                  <a:cubicBezTo>
                    <a:pt x="842490" y="705803"/>
                    <a:pt x="0" y="966787"/>
                    <a:pt x="0" y="1160145"/>
                  </a:cubicBezTo>
                  <a:cubicBezTo>
                    <a:pt x="0" y="1200150"/>
                    <a:pt x="59974" y="1255395"/>
                    <a:pt x="145651" y="1255395"/>
                  </a:cubicBezTo>
                  <a:cubicBezTo>
                    <a:pt x="186585" y="1255395"/>
                    <a:pt x="218000" y="1240155"/>
                    <a:pt x="218000" y="1217295"/>
                  </a:cubicBezTo>
                  <a:cubicBezTo>
                    <a:pt x="218000" y="1172528"/>
                    <a:pt x="111380" y="1175385"/>
                    <a:pt x="111380" y="1143000"/>
                  </a:cubicBezTo>
                  <a:cubicBezTo>
                    <a:pt x="111380" y="1056323"/>
                    <a:pt x="602595" y="869632"/>
                    <a:pt x="1027172" y="741998"/>
                  </a:cubicBezTo>
                  <a:cubicBezTo>
                    <a:pt x="864386" y="1053465"/>
                    <a:pt x="954822" y="1441133"/>
                    <a:pt x="1339417" y="1441133"/>
                  </a:cubicBezTo>
                  <a:cubicBezTo>
                    <a:pt x="1522194" y="1441133"/>
                    <a:pt x="1704972" y="1329690"/>
                    <a:pt x="1816352" y="1261110"/>
                  </a:cubicBezTo>
                  <a:cubicBezTo>
                    <a:pt x="1838247" y="1247775"/>
                    <a:pt x="1821112" y="1215390"/>
                    <a:pt x="1796361" y="1227773"/>
                  </a:cubicBezTo>
                  <a:cubicBezTo>
                    <a:pt x="1681173" y="1286828"/>
                    <a:pt x="1532666" y="1362075"/>
                    <a:pt x="1376544" y="1362075"/>
                  </a:cubicBezTo>
                  <a:cubicBezTo>
                    <a:pt x="963390" y="1362075"/>
                    <a:pt x="1010036" y="950595"/>
                    <a:pt x="1149975" y="704850"/>
                  </a:cubicBezTo>
                  <a:cubicBezTo>
                    <a:pt x="1272779" y="670560"/>
                    <a:pt x="1457461" y="625793"/>
                    <a:pt x="1650710" y="625793"/>
                  </a:cubicBezTo>
                  <a:cubicBezTo>
                    <a:pt x="1794457" y="625793"/>
                    <a:pt x="1832536" y="680085"/>
                    <a:pt x="1860142" y="689610"/>
                  </a:cubicBezTo>
                  <a:cubicBezTo>
                    <a:pt x="1887749" y="699135"/>
                    <a:pt x="1906789" y="676275"/>
                    <a:pt x="1888701" y="651510"/>
                  </a:cubicBezTo>
                  <a:cubicBezTo>
                    <a:pt x="1860142" y="612457"/>
                    <a:pt x="1806832" y="545782"/>
                    <a:pt x="1616439" y="545782"/>
                  </a:cubicBezTo>
                  <a:cubicBezTo>
                    <a:pt x="1534570" y="544830"/>
                    <a:pt x="1370832" y="565785"/>
                    <a:pt x="1210901" y="602932"/>
                  </a:cubicBezTo>
                  <a:cubicBezTo>
                    <a:pt x="1386063" y="366713"/>
                    <a:pt x="1672605" y="75248"/>
                    <a:pt x="1982946" y="75248"/>
                  </a:cubicBezTo>
                  <a:cubicBezTo>
                    <a:pt x="2071479" y="75248"/>
                    <a:pt x="2189523" y="106680"/>
                    <a:pt x="2189523" y="63817"/>
                  </a:cubicBezTo>
                  <a:cubicBezTo>
                    <a:pt x="2188571" y="8573"/>
                    <a:pt x="2016265" y="0"/>
                    <a:pt x="1968667" y="0"/>
                  </a:cubicBezTo>
                  <a:close/>
                </a:path>
              </a:pathLst>
            </a:custGeom>
            <a:solidFill>
              <a:srgbClr val="747798"/>
            </a:solidFill>
            <a:ln w="9509" cap="flat">
              <a:noFill/>
              <a:prstDash val="solid"/>
              <a:miter/>
            </a:ln>
          </p:spPr>
          <p:txBody>
            <a:bodyPr rtlCol="0" anchor="ctr"/>
            <a:lstStyle/>
            <a:p>
              <a:endParaRPr lang="en-GB" sz="1013" noProof="0"/>
            </a:p>
          </p:txBody>
        </p:sp>
        <p:sp>
          <p:nvSpPr>
            <p:cNvPr id="15" name="Vrije vorm 14">
              <a:extLst>
                <a:ext uri="{FF2B5EF4-FFF2-40B4-BE49-F238E27FC236}">
                  <a16:creationId xmlns:a16="http://schemas.microsoft.com/office/drawing/2014/main" id="{2B294DEF-144E-9F42-B5CA-6099E253326D}"/>
                </a:ext>
              </a:extLst>
            </p:cNvPr>
            <p:cNvSpPr/>
            <p:nvPr/>
          </p:nvSpPr>
          <p:spPr>
            <a:xfrm>
              <a:off x="2935002" y="7898764"/>
              <a:ext cx="1386063" cy="525780"/>
            </a:xfrm>
            <a:custGeom>
              <a:avLst/>
              <a:gdLst>
                <a:gd name="connsiteX0" fmla="*/ 852962 w 1386063"/>
                <a:gd name="connsiteY0" fmla="*/ 517208 h 525780"/>
                <a:gd name="connsiteX1" fmla="*/ 945303 w 1386063"/>
                <a:gd name="connsiteY1" fmla="*/ 517208 h 525780"/>
                <a:gd name="connsiteX2" fmla="*/ 966246 w 1386063"/>
                <a:gd name="connsiteY2" fmla="*/ 232410 h 525780"/>
                <a:gd name="connsiteX3" fmla="*/ 967198 w 1386063"/>
                <a:gd name="connsiteY3" fmla="*/ 152400 h 525780"/>
                <a:gd name="connsiteX4" fmla="*/ 969102 w 1386063"/>
                <a:gd name="connsiteY4" fmla="*/ 152400 h 525780"/>
                <a:gd name="connsiteX5" fmla="*/ 996709 w 1386063"/>
                <a:gd name="connsiteY5" fmla="*/ 232410 h 525780"/>
                <a:gd name="connsiteX6" fmla="*/ 1078578 w 1386063"/>
                <a:gd name="connsiteY6" fmla="*/ 429578 h 525780"/>
                <a:gd name="connsiteX7" fmla="*/ 1159495 w 1386063"/>
                <a:gd name="connsiteY7" fmla="*/ 429578 h 525780"/>
                <a:gd name="connsiteX8" fmla="*/ 1242316 w 1386063"/>
                <a:gd name="connsiteY8" fmla="*/ 232410 h 525780"/>
                <a:gd name="connsiteX9" fmla="*/ 1269923 w 1386063"/>
                <a:gd name="connsiteY9" fmla="*/ 153352 h 525780"/>
                <a:gd name="connsiteX10" fmla="*/ 1271827 w 1386063"/>
                <a:gd name="connsiteY10" fmla="*/ 153352 h 525780"/>
                <a:gd name="connsiteX11" fmla="*/ 1272779 w 1386063"/>
                <a:gd name="connsiteY11" fmla="*/ 232410 h 525780"/>
                <a:gd name="connsiteX12" fmla="*/ 1294674 w 1386063"/>
                <a:gd name="connsiteY12" fmla="*/ 517208 h 525780"/>
                <a:gd name="connsiteX13" fmla="*/ 1386063 w 1386063"/>
                <a:gd name="connsiteY13" fmla="*/ 517208 h 525780"/>
                <a:gd name="connsiteX14" fmla="*/ 1345129 w 1386063"/>
                <a:gd name="connsiteY14" fmla="*/ 7620 h 525780"/>
                <a:gd name="connsiteX15" fmla="*/ 1246124 w 1386063"/>
                <a:gd name="connsiteY15" fmla="*/ 7620 h 525780"/>
                <a:gd name="connsiteX16" fmla="*/ 1146168 w 1386063"/>
                <a:gd name="connsiteY16" fmla="*/ 259080 h 525780"/>
                <a:gd name="connsiteX17" fmla="*/ 1121416 w 1386063"/>
                <a:gd name="connsiteY17" fmla="*/ 333375 h 525780"/>
                <a:gd name="connsiteX18" fmla="*/ 1118561 w 1386063"/>
                <a:gd name="connsiteY18" fmla="*/ 333375 h 525780"/>
                <a:gd name="connsiteX19" fmla="*/ 1092858 w 1386063"/>
                <a:gd name="connsiteY19" fmla="*/ 259080 h 525780"/>
                <a:gd name="connsiteX20" fmla="*/ 992901 w 1386063"/>
                <a:gd name="connsiteY20" fmla="*/ 7620 h 525780"/>
                <a:gd name="connsiteX21" fmla="*/ 893896 w 1386063"/>
                <a:gd name="connsiteY21" fmla="*/ 7620 h 525780"/>
                <a:gd name="connsiteX22" fmla="*/ 852962 w 1386063"/>
                <a:gd name="connsiteY22" fmla="*/ 517208 h 525780"/>
                <a:gd name="connsiteX23" fmla="*/ 432193 w 1386063"/>
                <a:gd name="connsiteY23" fmla="*/ 456248 h 525780"/>
                <a:gd name="connsiteX24" fmla="*/ 607355 w 1386063"/>
                <a:gd name="connsiteY24" fmla="*/ 525780 h 525780"/>
                <a:gd name="connsiteX25" fmla="*/ 774901 w 1386063"/>
                <a:gd name="connsiteY25" fmla="*/ 376238 h 525780"/>
                <a:gd name="connsiteX26" fmla="*/ 535005 w 1386063"/>
                <a:gd name="connsiteY26" fmla="*/ 145733 h 525780"/>
                <a:gd name="connsiteX27" fmla="*/ 612114 w 1386063"/>
                <a:gd name="connsiteY27" fmla="*/ 84773 h 525780"/>
                <a:gd name="connsiteX28" fmla="*/ 724447 w 1386063"/>
                <a:gd name="connsiteY28" fmla="*/ 129540 h 525780"/>
                <a:gd name="connsiteX29" fmla="*/ 764429 w 1386063"/>
                <a:gd name="connsiteY29" fmla="*/ 54293 h 525780"/>
                <a:gd name="connsiteX30" fmla="*/ 612114 w 1386063"/>
                <a:gd name="connsiteY30" fmla="*/ 0 h 525780"/>
                <a:gd name="connsiteX31" fmla="*/ 441712 w 1386063"/>
                <a:gd name="connsiteY31" fmla="*/ 147638 h 525780"/>
                <a:gd name="connsiteX32" fmla="*/ 681608 w 1386063"/>
                <a:gd name="connsiteY32" fmla="*/ 379095 h 525780"/>
                <a:gd name="connsiteX33" fmla="*/ 607355 w 1386063"/>
                <a:gd name="connsiteY33" fmla="*/ 441008 h 525780"/>
                <a:gd name="connsiteX34" fmla="*/ 480743 w 1386063"/>
                <a:gd name="connsiteY34" fmla="*/ 387668 h 525780"/>
                <a:gd name="connsiteX35" fmla="*/ 432193 w 1386063"/>
                <a:gd name="connsiteY35" fmla="*/ 456248 h 525780"/>
                <a:gd name="connsiteX36" fmla="*/ 92341 w 1386063"/>
                <a:gd name="connsiteY36" fmla="*/ 246698 h 525780"/>
                <a:gd name="connsiteX37" fmla="*/ 92341 w 1386063"/>
                <a:gd name="connsiteY37" fmla="*/ 87630 h 525780"/>
                <a:gd name="connsiteX38" fmla="*/ 162786 w 1386063"/>
                <a:gd name="connsiteY38" fmla="*/ 87630 h 525780"/>
                <a:gd name="connsiteX39" fmla="*/ 256079 w 1386063"/>
                <a:gd name="connsiteY39" fmla="*/ 166688 h 525780"/>
                <a:gd name="connsiteX40" fmla="*/ 176114 w 1386063"/>
                <a:gd name="connsiteY40" fmla="*/ 246698 h 525780"/>
                <a:gd name="connsiteX41" fmla="*/ 92341 w 1386063"/>
                <a:gd name="connsiteY41" fmla="*/ 246698 h 525780"/>
                <a:gd name="connsiteX42" fmla="*/ 0 w 1386063"/>
                <a:gd name="connsiteY42" fmla="*/ 517208 h 525780"/>
                <a:gd name="connsiteX43" fmla="*/ 92341 w 1386063"/>
                <a:gd name="connsiteY43" fmla="*/ 517208 h 525780"/>
                <a:gd name="connsiteX44" fmla="*/ 92341 w 1386063"/>
                <a:gd name="connsiteY44" fmla="*/ 327660 h 525780"/>
                <a:gd name="connsiteX45" fmla="*/ 180874 w 1386063"/>
                <a:gd name="connsiteY45" fmla="*/ 327660 h 525780"/>
                <a:gd name="connsiteX46" fmla="*/ 281782 w 1386063"/>
                <a:gd name="connsiteY46" fmla="*/ 518160 h 525780"/>
                <a:gd name="connsiteX47" fmla="*/ 385546 w 1386063"/>
                <a:gd name="connsiteY47" fmla="*/ 518160 h 525780"/>
                <a:gd name="connsiteX48" fmla="*/ 280830 w 1386063"/>
                <a:gd name="connsiteY48" fmla="*/ 327660 h 525780"/>
                <a:gd name="connsiteX49" fmla="*/ 263695 w 1386063"/>
                <a:gd name="connsiteY49" fmla="*/ 302895 h 525780"/>
                <a:gd name="connsiteX50" fmla="*/ 263695 w 1386063"/>
                <a:gd name="connsiteY50" fmla="*/ 300990 h 525780"/>
                <a:gd name="connsiteX51" fmla="*/ 349372 w 1386063"/>
                <a:gd name="connsiteY51" fmla="*/ 161925 h 525780"/>
                <a:gd name="connsiteX52" fmla="*/ 266551 w 1386063"/>
                <a:gd name="connsiteY52" fmla="*/ 22860 h 525780"/>
                <a:gd name="connsiteX53" fmla="*/ 163738 w 1386063"/>
                <a:gd name="connsiteY53" fmla="*/ 8573 h 525780"/>
                <a:gd name="connsiteX54" fmla="*/ 0 w 1386063"/>
                <a:gd name="connsiteY54" fmla="*/ 8573 h 525780"/>
                <a:gd name="connsiteX55" fmla="*/ 0 w 1386063"/>
                <a:gd name="connsiteY55" fmla="*/ 517208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86063" h="525780">
                  <a:moveTo>
                    <a:pt x="852962" y="517208"/>
                  </a:moveTo>
                  <a:lnTo>
                    <a:pt x="945303" y="517208"/>
                  </a:lnTo>
                  <a:lnTo>
                    <a:pt x="966246" y="232410"/>
                  </a:lnTo>
                  <a:cubicBezTo>
                    <a:pt x="968150" y="199073"/>
                    <a:pt x="967198" y="152400"/>
                    <a:pt x="967198" y="152400"/>
                  </a:cubicBezTo>
                  <a:lnTo>
                    <a:pt x="969102" y="152400"/>
                  </a:lnTo>
                  <a:cubicBezTo>
                    <a:pt x="969102" y="152400"/>
                    <a:pt x="985285" y="202883"/>
                    <a:pt x="996709" y="232410"/>
                  </a:cubicBezTo>
                  <a:lnTo>
                    <a:pt x="1078578" y="429578"/>
                  </a:lnTo>
                  <a:lnTo>
                    <a:pt x="1159495" y="429578"/>
                  </a:lnTo>
                  <a:lnTo>
                    <a:pt x="1242316" y="232410"/>
                  </a:lnTo>
                  <a:cubicBezTo>
                    <a:pt x="1254692" y="202883"/>
                    <a:pt x="1269923" y="153352"/>
                    <a:pt x="1269923" y="153352"/>
                  </a:cubicBezTo>
                  <a:lnTo>
                    <a:pt x="1271827" y="153352"/>
                  </a:lnTo>
                  <a:cubicBezTo>
                    <a:pt x="1271827" y="153352"/>
                    <a:pt x="1269923" y="198120"/>
                    <a:pt x="1272779" y="232410"/>
                  </a:cubicBezTo>
                  <a:lnTo>
                    <a:pt x="1294674" y="517208"/>
                  </a:lnTo>
                  <a:lnTo>
                    <a:pt x="1386063" y="517208"/>
                  </a:lnTo>
                  <a:lnTo>
                    <a:pt x="1345129" y="7620"/>
                  </a:lnTo>
                  <a:lnTo>
                    <a:pt x="1246124" y="7620"/>
                  </a:lnTo>
                  <a:lnTo>
                    <a:pt x="1146168" y="259080"/>
                  </a:lnTo>
                  <a:cubicBezTo>
                    <a:pt x="1134744" y="289560"/>
                    <a:pt x="1121416" y="333375"/>
                    <a:pt x="1121416" y="333375"/>
                  </a:cubicBezTo>
                  <a:lnTo>
                    <a:pt x="1118561" y="333375"/>
                  </a:lnTo>
                  <a:cubicBezTo>
                    <a:pt x="1118561" y="333375"/>
                    <a:pt x="1104281" y="288608"/>
                    <a:pt x="1092858" y="259080"/>
                  </a:cubicBezTo>
                  <a:lnTo>
                    <a:pt x="992901" y="7620"/>
                  </a:lnTo>
                  <a:lnTo>
                    <a:pt x="893896" y="7620"/>
                  </a:lnTo>
                  <a:lnTo>
                    <a:pt x="852962" y="517208"/>
                  </a:lnTo>
                  <a:close/>
                  <a:moveTo>
                    <a:pt x="432193" y="456248"/>
                  </a:moveTo>
                  <a:cubicBezTo>
                    <a:pt x="432193" y="456248"/>
                    <a:pt x="494071" y="525780"/>
                    <a:pt x="607355" y="525780"/>
                  </a:cubicBezTo>
                  <a:cubicBezTo>
                    <a:pt x="713023" y="525780"/>
                    <a:pt x="774901" y="457200"/>
                    <a:pt x="774901" y="376238"/>
                  </a:cubicBezTo>
                  <a:cubicBezTo>
                    <a:pt x="774901" y="213360"/>
                    <a:pt x="535005" y="235268"/>
                    <a:pt x="535005" y="145733"/>
                  </a:cubicBezTo>
                  <a:cubicBezTo>
                    <a:pt x="535005" y="109538"/>
                    <a:pt x="568324" y="84773"/>
                    <a:pt x="612114" y="84773"/>
                  </a:cubicBezTo>
                  <a:cubicBezTo>
                    <a:pt x="675896" y="84773"/>
                    <a:pt x="724447" y="129540"/>
                    <a:pt x="724447" y="129540"/>
                  </a:cubicBezTo>
                  <a:lnTo>
                    <a:pt x="764429" y="54293"/>
                  </a:lnTo>
                  <a:cubicBezTo>
                    <a:pt x="764429" y="54293"/>
                    <a:pt x="713023" y="0"/>
                    <a:pt x="612114" y="0"/>
                  </a:cubicBezTo>
                  <a:cubicBezTo>
                    <a:pt x="515014" y="0"/>
                    <a:pt x="441712" y="62865"/>
                    <a:pt x="441712" y="147638"/>
                  </a:cubicBezTo>
                  <a:cubicBezTo>
                    <a:pt x="441712" y="303848"/>
                    <a:pt x="681608" y="288608"/>
                    <a:pt x="681608" y="379095"/>
                  </a:cubicBezTo>
                  <a:cubicBezTo>
                    <a:pt x="681608" y="421005"/>
                    <a:pt x="646385" y="441008"/>
                    <a:pt x="607355" y="441008"/>
                  </a:cubicBezTo>
                  <a:cubicBezTo>
                    <a:pt x="535957" y="441008"/>
                    <a:pt x="480743" y="387668"/>
                    <a:pt x="480743" y="387668"/>
                  </a:cubicBezTo>
                  <a:lnTo>
                    <a:pt x="432193" y="456248"/>
                  </a:lnTo>
                  <a:close/>
                  <a:moveTo>
                    <a:pt x="92341" y="246698"/>
                  </a:moveTo>
                  <a:lnTo>
                    <a:pt x="92341" y="87630"/>
                  </a:lnTo>
                  <a:lnTo>
                    <a:pt x="162786" y="87630"/>
                  </a:lnTo>
                  <a:cubicBezTo>
                    <a:pt x="235136" y="87630"/>
                    <a:pt x="256079" y="118110"/>
                    <a:pt x="256079" y="166688"/>
                  </a:cubicBezTo>
                  <a:cubicBezTo>
                    <a:pt x="256079" y="217170"/>
                    <a:pt x="225616" y="246698"/>
                    <a:pt x="176114" y="246698"/>
                  </a:cubicBezTo>
                  <a:lnTo>
                    <a:pt x="92341" y="246698"/>
                  </a:lnTo>
                  <a:close/>
                  <a:moveTo>
                    <a:pt x="0" y="517208"/>
                  </a:moveTo>
                  <a:lnTo>
                    <a:pt x="92341" y="517208"/>
                  </a:lnTo>
                  <a:lnTo>
                    <a:pt x="92341" y="327660"/>
                  </a:lnTo>
                  <a:lnTo>
                    <a:pt x="180874" y="327660"/>
                  </a:lnTo>
                  <a:lnTo>
                    <a:pt x="281782" y="518160"/>
                  </a:lnTo>
                  <a:lnTo>
                    <a:pt x="385546" y="518160"/>
                  </a:lnTo>
                  <a:lnTo>
                    <a:pt x="280830" y="327660"/>
                  </a:lnTo>
                  <a:cubicBezTo>
                    <a:pt x="270358" y="309563"/>
                    <a:pt x="263695" y="302895"/>
                    <a:pt x="263695" y="302895"/>
                  </a:cubicBezTo>
                  <a:lnTo>
                    <a:pt x="263695" y="300990"/>
                  </a:lnTo>
                  <a:cubicBezTo>
                    <a:pt x="317005" y="279083"/>
                    <a:pt x="349372" y="222885"/>
                    <a:pt x="349372" y="161925"/>
                  </a:cubicBezTo>
                  <a:cubicBezTo>
                    <a:pt x="349372" y="94298"/>
                    <a:pt x="317005" y="45720"/>
                    <a:pt x="266551" y="22860"/>
                  </a:cubicBezTo>
                  <a:cubicBezTo>
                    <a:pt x="244655" y="12383"/>
                    <a:pt x="218952" y="8573"/>
                    <a:pt x="163738" y="8573"/>
                  </a:cubicBezTo>
                  <a:lnTo>
                    <a:pt x="0" y="8573"/>
                  </a:lnTo>
                  <a:lnTo>
                    <a:pt x="0" y="517208"/>
                  </a:lnTo>
                  <a:close/>
                </a:path>
              </a:pathLst>
            </a:custGeom>
            <a:solidFill>
              <a:srgbClr val="171C54"/>
            </a:solidFill>
            <a:ln w="9509" cap="flat">
              <a:noFill/>
              <a:prstDash val="solid"/>
              <a:miter/>
            </a:ln>
          </p:spPr>
          <p:txBody>
            <a:bodyPr rtlCol="0" anchor="ctr"/>
            <a:lstStyle/>
            <a:p>
              <a:endParaRPr lang="en-GB" sz="1013" noProof="0"/>
            </a:p>
          </p:txBody>
        </p:sp>
      </p:grpSp>
      <p:sp>
        <p:nvSpPr>
          <p:cNvPr id="16" name="TextBox 15">
            <a:extLst>
              <a:ext uri="{FF2B5EF4-FFF2-40B4-BE49-F238E27FC236}">
                <a16:creationId xmlns:a16="http://schemas.microsoft.com/office/drawing/2014/main" id="{E6D6C369-FD21-40D3-90C0-99B51464B9FC}"/>
              </a:ext>
            </a:extLst>
          </p:cNvPr>
          <p:cNvSpPr txBox="1"/>
          <p:nvPr userDrawn="1"/>
        </p:nvSpPr>
        <p:spPr>
          <a:xfrm>
            <a:off x="1507289" y="6351481"/>
            <a:ext cx="1391407" cy="83100"/>
          </a:xfrm>
          <a:prstGeom prst="rect">
            <a:avLst/>
          </a:prstGeom>
          <a:noFill/>
        </p:spPr>
        <p:txBody>
          <a:bodyPr wrap="none" lIns="0" tIns="0" rIns="0" bIns="0" rtlCol="0">
            <a:spAutoFit/>
          </a:bodyPr>
          <a:lstStyle/>
          <a:p>
            <a:pPr marL="0" marR="0" lvl="0" indent="0" algn="l" defTabSz="685800" rtl="0" eaLnBrk="1" fontAlgn="auto" latinLnBrk="0" hangingPunct="1">
              <a:lnSpc>
                <a:spcPct val="90000"/>
              </a:lnSpc>
              <a:spcBef>
                <a:spcPts val="450"/>
              </a:spcBef>
              <a:spcAft>
                <a:spcPts val="450"/>
              </a:spcAft>
              <a:buClrTx/>
              <a:buSzTx/>
              <a:buFontTx/>
              <a:buNone/>
              <a:tabLst/>
              <a:defRPr/>
            </a:pPr>
            <a:r>
              <a:rPr lang="en-GB" sz="600" kern="1200" noProof="0">
                <a:solidFill>
                  <a:schemeClr val="tx2"/>
                </a:solidFill>
                <a:latin typeface="+mn-lt"/>
                <a:ea typeface="+mn-ea"/>
                <a:cs typeface="+mn-cs"/>
              </a:rPr>
              <a:t>©           Erasmus Universiteit Rotterdam</a:t>
            </a:r>
          </a:p>
        </p:txBody>
      </p:sp>
    </p:spTree>
    <p:extLst>
      <p:ext uri="{BB962C8B-B14F-4D97-AF65-F5344CB8AC3E}">
        <p14:creationId xmlns:p14="http://schemas.microsoft.com/office/powerpoint/2010/main" val="389428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FA75CDF3-B1BE-4A26-B066-89F142DDDB47}" type="slidenum">
              <a:rPr lang="en-US" altLang="en-US"/>
              <a:pPr/>
              <a:t>‹#›</a:t>
            </a:fld>
            <a:endParaRPr lang="en-US" altLang="en-US"/>
          </a:p>
        </p:txBody>
      </p:sp>
    </p:spTree>
    <p:extLst>
      <p:ext uri="{BB962C8B-B14F-4D97-AF65-F5344CB8AC3E}">
        <p14:creationId xmlns:p14="http://schemas.microsoft.com/office/powerpoint/2010/main" val="264773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EnBlauweBalk"/>
          <p:cNvPicPr>
            <a:picLocks noSelect="1"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8168054" y="6356351"/>
            <a:ext cx="624254" cy="365125"/>
          </a:xfrm>
          <a:prstGeom prst="rect">
            <a:avLst/>
          </a:prstGeom>
        </p:spPr>
        <p:txBody>
          <a:bodyPr vert="horz" lIns="91440" tIns="45720" rIns="0" bIns="45720" rtlCol="0" anchor="ctr"/>
          <a:lstStyle>
            <a:lvl1pPr algn="r">
              <a:defRPr sz="900">
                <a:solidFill>
                  <a:schemeClr val="accent4"/>
                </a:solidFill>
              </a:defRPr>
            </a:lvl1pPr>
          </a:lstStyle>
          <a:p>
            <a:fld id="{25A8E426-1013-4DA1-9982-506C918562F2}" type="slidenum">
              <a:rPr lang="de-DE" smtClean="0"/>
              <a:pPr/>
              <a:t>‹#›</a:t>
            </a:fld>
            <a:endParaRPr lang="de-DE"/>
          </a:p>
        </p:txBody>
      </p:sp>
      <p:sp>
        <p:nvSpPr>
          <p:cNvPr id="3" name="Text Placeholder 2"/>
          <p:cNvSpPr>
            <a:spLocks noGrp="1"/>
          </p:cNvSpPr>
          <p:nvPr>
            <p:ph type="body" idx="1"/>
          </p:nvPr>
        </p:nvSpPr>
        <p:spPr>
          <a:xfrm>
            <a:off x="367200" y="1038226"/>
            <a:ext cx="8425108" cy="51816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67200" y="206897"/>
            <a:ext cx="7084800" cy="478936"/>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926554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70" r:id="rId5"/>
    <p:sldLayoutId id="2147483673" r:id="rId6"/>
    <p:sldLayoutId id="2147483674" r:id="rId7"/>
    <p:sldLayoutId id="2147483687" r:id="rId8"/>
    <p:sldLayoutId id="2147483688" r:id="rId9"/>
  </p:sldLayoutIdLst>
  <p:hf hdr="0"/>
  <p:txStyles>
    <p:titleStyle>
      <a:lvl1pPr algn="l" defTabSz="685800" rtl="0" eaLnBrk="1" latinLnBrk="0" hangingPunct="1">
        <a:lnSpc>
          <a:spcPct val="90000"/>
        </a:lnSpc>
        <a:spcBef>
          <a:spcPct val="0"/>
        </a:spcBef>
        <a:buNone/>
        <a:defRPr sz="1800" kern="1200">
          <a:solidFill>
            <a:srgbClr val="2870AC"/>
          </a:solidFill>
          <a:latin typeface="Museo Sans 700" panose="02000000000000000000" pitchFamily="50" charset="0"/>
          <a:ea typeface="+mj-ea"/>
          <a:cs typeface="+mj-cs"/>
        </a:defRPr>
      </a:lvl1pPr>
    </p:titleStyle>
    <p:bodyStyle>
      <a:lvl1pPr marL="0" indent="0" algn="l" defTabSz="685800" rtl="0" eaLnBrk="1" latinLnBrk="0" hangingPunct="1">
        <a:lnSpc>
          <a:spcPct val="140000"/>
        </a:lnSpc>
        <a:spcBef>
          <a:spcPts val="0"/>
        </a:spcBef>
        <a:buFont typeface="Arial" panose="020B0604020202020204" pitchFamily="34" charset="0"/>
        <a:buNone/>
        <a:defRPr sz="1400" kern="1200">
          <a:solidFill>
            <a:schemeClr val="tx1"/>
          </a:solidFill>
          <a:latin typeface="Museo Sans 300" panose="02000000000000000000" pitchFamily="50" charset="0"/>
          <a:ea typeface="+mn-ea"/>
          <a:cs typeface="+mn-cs"/>
        </a:defRPr>
      </a:lvl1pPr>
      <a:lvl2pPr marL="177800" indent="-171450" algn="l" defTabSz="685800" rtl="0" eaLnBrk="1" latinLnBrk="0" hangingPunct="1">
        <a:lnSpc>
          <a:spcPct val="140000"/>
        </a:lnSpc>
        <a:spcBef>
          <a:spcPts val="0"/>
        </a:spcBef>
        <a:buFont typeface="Arial" panose="020B0604020202020204" pitchFamily="34" charset="0"/>
        <a:buChar char="•"/>
        <a:defRPr sz="1400" kern="1200">
          <a:solidFill>
            <a:schemeClr val="tx1"/>
          </a:solidFill>
          <a:latin typeface="+mn-lt"/>
          <a:ea typeface="+mn-ea"/>
          <a:cs typeface="+mn-cs"/>
        </a:defRPr>
      </a:lvl2pPr>
      <a:lvl3pPr marL="361950" indent="-171450" algn="l" defTabSz="685800" rtl="0" eaLnBrk="1" latinLnBrk="0" hangingPunct="1">
        <a:lnSpc>
          <a:spcPct val="140000"/>
        </a:lnSpc>
        <a:spcBef>
          <a:spcPts val="0"/>
        </a:spcBef>
        <a:buFont typeface="Arial" panose="020B0604020202020204" pitchFamily="34" charset="0"/>
        <a:buChar char="•"/>
        <a:defRPr sz="1400" kern="1200">
          <a:solidFill>
            <a:schemeClr val="tx1"/>
          </a:solidFill>
          <a:latin typeface="+mn-lt"/>
          <a:ea typeface="+mn-ea"/>
          <a:cs typeface="+mn-cs"/>
        </a:defRPr>
      </a:lvl3pPr>
      <a:lvl4pPr marL="539750" indent="-171450" algn="l" defTabSz="685800" rtl="0" eaLnBrk="1" latinLnBrk="0" hangingPunct="1">
        <a:lnSpc>
          <a:spcPct val="140000"/>
        </a:lnSpc>
        <a:spcBef>
          <a:spcPts val="0"/>
        </a:spcBef>
        <a:buFont typeface="Arial" panose="020B0604020202020204" pitchFamily="34" charset="0"/>
        <a:buChar char="•"/>
        <a:defRPr sz="1400" kern="1200">
          <a:solidFill>
            <a:schemeClr val="tx1"/>
          </a:solidFill>
          <a:latin typeface="+mn-lt"/>
          <a:ea typeface="+mn-ea"/>
          <a:cs typeface="+mn-cs"/>
        </a:defRPr>
      </a:lvl4pPr>
      <a:lvl5pPr marL="717550" indent="-171450" algn="l" defTabSz="685800" rtl="0" eaLnBrk="1" latinLnBrk="0" hangingPunct="1">
        <a:lnSpc>
          <a:spcPct val="140000"/>
        </a:lnSpc>
        <a:spcBef>
          <a:spcPts val="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hyperlink" Target="mailto:philine.vanoverbeeke@new.ox.ac.uk" TargetMode="External"/><Relationship Id="rId1" Type="http://schemas.openxmlformats.org/officeDocument/2006/relationships/slideLayout" Target="../slideLayouts/slideLayout2.xml"/><Relationship Id="rId6" Type="http://schemas.openxmlformats.org/officeDocument/2006/relationships/hyperlink" Target="https://doi.org/10.4337/9781800378155.00021" TargetMode="External"/><Relationship Id="rId5" Type="http://schemas.openxmlformats.org/officeDocument/2006/relationships/hyperlink" Target="https://doi.org/10.1177/08997640221127947" TargetMode="External"/><Relationship Id="rId4" Type="http://schemas.openxmlformats.org/officeDocument/2006/relationships/hyperlink" Target="https://doi.org/10.1007/s11266-021-00384-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svg"/><Relationship Id="rId7" Type="http://schemas.openxmlformats.org/officeDocument/2006/relationships/diagramColors" Target="../diagrams/colors1.xm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9" Type="http://schemas.openxmlformats.org/officeDocument/2006/relationships/diagramLayout" Target="../diagrams/layout9.xml"/><Relationship Id="rId21" Type="http://schemas.openxmlformats.org/officeDocument/2006/relationships/diagramColors" Target="../diagrams/colors5.xml"/><Relationship Id="rId34" Type="http://schemas.openxmlformats.org/officeDocument/2006/relationships/diagramLayout" Target="../diagrams/layout8.xml"/><Relationship Id="rId42" Type="http://schemas.microsoft.com/office/2007/relationships/diagramDrawing" Target="../diagrams/drawing9.xml"/><Relationship Id="rId7" Type="http://schemas.microsoft.com/office/2007/relationships/diagramDrawing" Target="../diagrams/drawing2.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diagramLayout" Target="../diagrams/layout7.xml"/><Relationship Id="rId41"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37" Type="http://schemas.microsoft.com/office/2007/relationships/diagramDrawing" Target="../diagrams/drawing8.xml"/><Relationship Id="rId40" Type="http://schemas.openxmlformats.org/officeDocument/2006/relationships/diagramQuickStyle" Target="../diagrams/quickStyle9.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36" Type="http://schemas.openxmlformats.org/officeDocument/2006/relationships/diagramColors" Target="../diagrams/colors8.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 Id="rId35" Type="http://schemas.openxmlformats.org/officeDocument/2006/relationships/diagramQuickStyle" Target="../diagrams/quickStyle8.xml"/><Relationship Id="rId43" Type="http://schemas.openxmlformats.org/officeDocument/2006/relationships/hyperlink" Target="https://vrijwilligerswerk.nl/themas/werven+van+vrijwilligers/dg+infoalgemeen+uitgelicht/dg+infoalgemeen+inspiratie/2359518.aspx?t=Recruitability-het-vergroten-van-het-vermogen-om-vrijwilligers-te-werven-en-behouden" TargetMode="External"/><Relationship Id="rId8" Type="http://schemas.openxmlformats.org/officeDocument/2006/relationships/diagramData" Target="../diagrams/data3.xml"/><Relationship Id="rId3" Type="http://schemas.openxmlformats.org/officeDocument/2006/relationships/diagramData" Target="../diagrams/data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33" Type="http://schemas.openxmlformats.org/officeDocument/2006/relationships/diagramData" Target="../diagrams/data8.xml"/><Relationship Id="rId38"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sm.nl/vrijwilligerswerk"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hyperlink" Target="http://www.flickr.com/photos/bytemarks/5210685763/" TargetMode="External"/><Relationship Id="rId3" Type="http://schemas.openxmlformats.org/officeDocument/2006/relationships/image" Target="../media/image16.jpe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flickr.com/photos/taylar/6171711454/" TargetMode="External"/><Relationship Id="rId11" Type="http://schemas.openxmlformats.org/officeDocument/2006/relationships/hyperlink" Target="https://creativecommons.org/licenses/by-nc-sa/3.0/" TargetMode="External"/><Relationship Id="rId5" Type="http://schemas.openxmlformats.org/officeDocument/2006/relationships/image" Target="../media/image18.jpg"/><Relationship Id="rId10" Type="http://schemas.openxmlformats.org/officeDocument/2006/relationships/hyperlink" Target="https://www.flickr.com/photos/76798465@N00/4169369269" TargetMode="External"/><Relationship Id="rId4" Type="http://schemas.openxmlformats.org/officeDocument/2006/relationships/image" Target="../media/image17.jpe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flickr.com/photos/76798465@N00/4169369269" TargetMode="External"/><Relationship Id="rId3" Type="http://schemas.openxmlformats.org/officeDocument/2006/relationships/hyperlink" Target="https://www.flickr.com/photos/taylar/6171711454/" TargetMode="External"/><Relationship Id="rId7"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11" Type="http://schemas.openxmlformats.org/officeDocument/2006/relationships/image" Target="../media/image22.png"/><Relationship Id="rId5" Type="http://schemas.openxmlformats.org/officeDocument/2006/relationships/hyperlink" Target="http://www.flickr.com/photos/bytemarks/5210685763/" TargetMode="External"/><Relationship Id="rId10" Type="http://schemas.openxmlformats.org/officeDocument/2006/relationships/hyperlink" Target="https://journals.sagepub.com/doi/epdf/10.1177/08997640221127947" TargetMode="External"/><Relationship Id="rId4" Type="http://schemas.openxmlformats.org/officeDocument/2006/relationships/image" Target="../media/image19.jpg"/><Relationship Id="rId9"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85FBF-B808-4253-83A9-A347BECB7903}"/>
              </a:ext>
            </a:extLst>
          </p:cNvPr>
          <p:cNvSpPr>
            <a:spLocks noGrp="1"/>
          </p:cNvSpPr>
          <p:nvPr>
            <p:ph type="ctrTitle"/>
          </p:nvPr>
        </p:nvSpPr>
        <p:spPr>
          <a:xfrm>
            <a:off x="683840" y="1613514"/>
            <a:ext cx="8611136" cy="995363"/>
          </a:xfrm>
        </p:spPr>
        <p:txBody>
          <a:bodyPr/>
          <a:lstStyle/>
          <a:p>
            <a:pPr algn="l"/>
            <a:br>
              <a:rPr lang="nl-NL" sz="1800" b="0" i="0" u="none" strike="noStrike" baseline="0" dirty="0">
                <a:solidFill>
                  <a:srgbClr val="000000"/>
                </a:solidFill>
                <a:latin typeface="Verdana" panose="020B0604030504040204" pitchFamily="34" charset="0"/>
              </a:rPr>
            </a:br>
            <a:r>
              <a:rPr lang="nl-NL" sz="1800" b="0" i="0" u="none" strike="noStrike" baseline="0" dirty="0">
                <a:solidFill>
                  <a:srgbClr val="000000"/>
                </a:solidFill>
                <a:latin typeface="Verdana" panose="020B0604030504040204" pitchFamily="34" charset="0"/>
              </a:rPr>
              <a:t> </a:t>
            </a:r>
            <a:r>
              <a:rPr lang="nl-NL" sz="3600" b="1" dirty="0">
                <a:solidFill>
                  <a:schemeClr val="tx1"/>
                </a:solidFill>
                <a:latin typeface="Verdana" panose="020B0604030504040204" pitchFamily="34" charset="0"/>
              </a:rPr>
              <a:t>Over de veranderingen in vrijwillige energie en de waarde van </a:t>
            </a:r>
            <a:r>
              <a:rPr lang="nl-NL" sz="3600" b="1" i="0" u="none" strike="noStrike" baseline="0" dirty="0">
                <a:solidFill>
                  <a:schemeClr val="tx1"/>
                </a:solidFill>
                <a:latin typeface="Verdana" panose="020B0604030504040204" pitchFamily="34" charset="0"/>
              </a:rPr>
              <a:t>vrijwilligerswerk </a:t>
            </a:r>
            <a:br>
              <a:rPr lang="en-US" dirty="0"/>
            </a:br>
            <a:endParaRPr lang="nl-NL" dirty="0"/>
          </a:p>
        </p:txBody>
      </p:sp>
      <p:sp>
        <p:nvSpPr>
          <p:cNvPr id="7" name="Tijdelijke aanduiding voor afbeelding 6">
            <a:extLst>
              <a:ext uri="{FF2B5EF4-FFF2-40B4-BE49-F238E27FC236}">
                <a16:creationId xmlns:a16="http://schemas.microsoft.com/office/drawing/2014/main" id="{BD48561B-D14E-44BF-B770-A54FEF8B57E7}"/>
              </a:ext>
            </a:extLst>
          </p:cNvPr>
          <p:cNvSpPr>
            <a:spLocks noGrp="1"/>
          </p:cNvSpPr>
          <p:nvPr>
            <p:ph type="pic" sz="quarter" idx="11"/>
          </p:nvPr>
        </p:nvSpPr>
        <p:spPr/>
        <p:txBody>
          <a:bodyPr/>
          <a:lstStyle/>
          <a:p>
            <a:endParaRPr lang="nl-NL" dirty="0"/>
          </a:p>
        </p:txBody>
      </p:sp>
      <p:sp>
        <p:nvSpPr>
          <p:cNvPr id="8" name="Rectangle 3">
            <a:extLst>
              <a:ext uri="{FF2B5EF4-FFF2-40B4-BE49-F238E27FC236}">
                <a16:creationId xmlns:a16="http://schemas.microsoft.com/office/drawing/2014/main" id="{E363D816-7A6D-4C9E-B9D2-259025F5AC14}"/>
              </a:ext>
            </a:extLst>
          </p:cNvPr>
          <p:cNvSpPr txBox="1">
            <a:spLocks noChangeArrowheads="1"/>
          </p:cNvSpPr>
          <p:nvPr/>
        </p:nvSpPr>
        <p:spPr>
          <a:xfrm>
            <a:off x="361948" y="2111196"/>
            <a:ext cx="8239125" cy="264800"/>
          </a:xfrm>
          <a:prstGeom prst="rect">
            <a:avLst/>
          </a:prstGeom>
        </p:spPr>
        <p:txBody>
          <a:bodyPr vert="horz" lIns="0" tIns="0" rIns="0" bIns="0" rtlCol="0">
            <a:normAutofit fontScale="25000" lnSpcReduction="20000"/>
          </a:bodyPr>
          <a:lstStyle>
            <a:lvl1pPr marL="0" indent="0" algn="l" defTabSz="685800" rtl="0" eaLnBrk="1" latinLnBrk="0" hangingPunct="1">
              <a:lnSpc>
                <a:spcPct val="140000"/>
              </a:lnSpc>
              <a:spcBef>
                <a:spcPts val="0"/>
              </a:spcBef>
              <a:buFont typeface="Arial" panose="020B0604020202020204" pitchFamily="34" charset="0"/>
              <a:buNone/>
              <a:defRPr sz="700" kern="1200">
                <a:solidFill>
                  <a:schemeClr val="tx1"/>
                </a:solidFill>
                <a:latin typeface="Museo Sans 300" panose="02000000000000000000" pitchFamily="50" charset="0"/>
                <a:ea typeface="+mn-ea"/>
                <a:cs typeface="+mn-cs"/>
              </a:defRPr>
            </a:lvl1pPr>
            <a:lvl2pPr marL="342900" indent="0" algn="ctr" defTabSz="685800" rtl="0" eaLnBrk="1" latinLnBrk="0" hangingPunct="1">
              <a:lnSpc>
                <a:spcPct val="140000"/>
              </a:lnSpc>
              <a:spcBef>
                <a:spcPts val="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400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40000"/>
              </a:lnSpc>
              <a:spcBef>
                <a:spcPts val="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400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nl-NL" altLang="nl-NL" sz="5600" dirty="0">
                <a:latin typeface="Calibri" panose="020F0502020204030204" pitchFamily="34" charset="0"/>
              </a:rPr>
              <a:t>Prof. Dr. Lucas Meijs</a:t>
            </a:r>
          </a:p>
          <a:p>
            <a:r>
              <a:rPr lang="nl-NL" altLang="nl-NL" sz="5600" dirty="0">
                <a:latin typeface="Calibri" panose="020F0502020204030204" pitchFamily="34" charset="0"/>
              </a:rPr>
              <a:t>Strategic </a:t>
            </a:r>
            <a:r>
              <a:rPr lang="nl-NL" altLang="nl-NL" sz="5600" dirty="0" err="1">
                <a:latin typeface="Calibri" panose="020F0502020204030204" pitchFamily="34" charset="0"/>
              </a:rPr>
              <a:t>Philanthropy</a:t>
            </a:r>
            <a:r>
              <a:rPr lang="nl-NL" altLang="nl-NL" sz="5600">
                <a:latin typeface="Calibri" panose="020F0502020204030204" pitchFamily="34" charset="0"/>
              </a:rPr>
              <a:t> and Volunteering</a:t>
            </a:r>
          </a:p>
          <a:p>
            <a:endParaRPr lang="nl-NL" altLang="nl-NL" sz="5600">
              <a:latin typeface="Calibri" panose="020F0502020204030204" pitchFamily="34" charset="0"/>
            </a:endParaRPr>
          </a:p>
          <a:p>
            <a:r>
              <a:rPr lang="nl-NL" altLang="nl-NL" sz="5600">
                <a:latin typeface="Calibri" panose="020F0502020204030204" pitchFamily="34" charset="0"/>
              </a:rPr>
              <a:t>Rotterdam School of Management</a:t>
            </a:r>
          </a:p>
          <a:p>
            <a:r>
              <a:rPr lang="nl-NL" altLang="nl-NL" sz="5600">
                <a:latin typeface="Calibri" panose="020F0502020204030204" pitchFamily="34" charset="0"/>
              </a:rPr>
              <a:t>Erasmus University Netherlands</a:t>
            </a:r>
          </a:p>
          <a:p>
            <a:endParaRPr lang="nl-NL" altLang="nl-NL" dirty="0">
              <a:latin typeface="Calibri" panose="020F0502020204030204" pitchFamily="34" charset="0"/>
            </a:endParaRPr>
          </a:p>
        </p:txBody>
      </p:sp>
    </p:spTree>
    <p:extLst>
      <p:ext uri="{BB962C8B-B14F-4D97-AF65-F5344CB8AC3E}">
        <p14:creationId xmlns:p14="http://schemas.microsoft.com/office/powerpoint/2010/main" val="241922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6B7E626A-055C-48A1-913B-7BE836D66946}"/>
              </a:ext>
            </a:extLst>
          </p:cNvPr>
          <p:cNvSpPr>
            <a:spLocks noGrp="1"/>
          </p:cNvSpPr>
          <p:nvPr>
            <p:ph type="title"/>
          </p:nvPr>
        </p:nvSpPr>
        <p:spPr>
          <a:xfrm>
            <a:off x="162080" y="43430"/>
            <a:ext cx="7277348" cy="1380018"/>
          </a:xfrm>
        </p:spPr>
        <p:txBody>
          <a:bodyPr/>
          <a:lstStyle/>
          <a:p>
            <a:pPr>
              <a:defRPr/>
            </a:pPr>
            <a:br>
              <a:rPr lang="en-GB" altLang="nl-NL" sz="1500" b="1" dirty="0">
                <a:solidFill>
                  <a:schemeClr val="tx1"/>
                </a:solidFill>
              </a:rPr>
            </a:br>
            <a:r>
              <a:rPr lang="en-GB" altLang="nl-NL" sz="2400" b="1" dirty="0" err="1">
                <a:solidFill>
                  <a:srgbClr val="FF0000"/>
                </a:solidFill>
              </a:rPr>
              <a:t>Kweekvis</a:t>
            </a:r>
            <a:r>
              <a:rPr lang="en-GB" altLang="nl-NL" sz="2400" b="1" dirty="0">
                <a:solidFill>
                  <a:srgbClr val="FF0000"/>
                </a:solidFill>
              </a:rPr>
              <a:t> = </a:t>
            </a:r>
            <a:r>
              <a:rPr lang="en-GB" altLang="nl-NL" sz="2400" b="1" dirty="0" err="1">
                <a:solidFill>
                  <a:schemeClr val="tx1"/>
                </a:solidFill>
              </a:rPr>
              <a:t>koppelteken</a:t>
            </a:r>
            <a:r>
              <a:rPr lang="en-GB" altLang="nl-NL" sz="2400" b="1" dirty="0">
                <a:solidFill>
                  <a:schemeClr val="tx1"/>
                </a:solidFill>
              </a:rPr>
              <a:t> - </a:t>
            </a:r>
            <a:r>
              <a:rPr lang="en-GB" altLang="nl-NL" sz="2400" b="1" dirty="0" err="1">
                <a:solidFill>
                  <a:schemeClr val="tx1"/>
                </a:solidFill>
              </a:rPr>
              <a:t>vrijwilligerswerk</a:t>
            </a:r>
            <a:br>
              <a:rPr lang="en-GB" altLang="nl-NL" sz="1500" b="1" dirty="0">
                <a:solidFill>
                  <a:schemeClr val="tx1"/>
                </a:solidFill>
              </a:rPr>
            </a:br>
            <a:br>
              <a:rPr lang="en-GB" altLang="nl-NL" sz="2000" b="1" dirty="0">
                <a:solidFill>
                  <a:schemeClr val="tx1"/>
                </a:solidFill>
              </a:rPr>
            </a:br>
            <a:br>
              <a:rPr lang="en-GB" altLang="nl-NL" sz="2000" b="1" dirty="0">
                <a:solidFill>
                  <a:schemeClr val="tx1"/>
                </a:solidFill>
              </a:rPr>
            </a:br>
            <a:r>
              <a:rPr lang="en-GB" altLang="nl-NL" sz="2000" b="1" dirty="0" err="1">
                <a:solidFill>
                  <a:schemeClr val="tx1"/>
                </a:solidFill>
              </a:rPr>
              <a:t>Gemeenschappen</a:t>
            </a:r>
            <a:r>
              <a:rPr lang="en-GB" altLang="nl-NL" sz="2000" b="1" dirty="0">
                <a:solidFill>
                  <a:schemeClr val="tx1"/>
                </a:solidFill>
              </a:rPr>
              <a:t>…..</a:t>
            </a:r>
            <a:endParaRPr lang="en-GB" altLang="nl-NL" sz="1500" b="1" dirty="0">
              <a:solidFill>
                <a:srgbClr val="FF0000"/>
              </a:solidFill>
            </a:endParaRPr>
          </a:p>
        </p:txBody>
      </p:sp>
      <p:sp>
        <p:nvSpPr>
          <p:cNvPr id="30724" name="Tijdelijke aanduiding voor inhoud 2">
            <a:extLst>
              <a:ext uri="{FF2B5EF4-FFF2-40B4-BE49-F238E27FC236}">
                <a16:creationId xmlns:a16="http://schemas.microsoft.com/office/drawing/2014/main" id="{2B5908AE-B06B-499C-BE90-72C6BAE4E485}"/>
              </a:ext>
            </a:extLst>
          </p:cNvPr>
          <p:cNvSpPr>
            <a:spLocks noGrp="1"/>
          </p:cNvSpPr>
          <p:nvPr>
            <p:ph sz="half" idx="1"/>
          </p:nvPr>
        </p:nvSpPr>
        <p:spPr>
          <a:xfrm>
            <a:off x="333822" y="1874711"/>
            <a:ext cx="3747600" cy="3846911"/>
          </a:xfrm>
        </p:spPr>
        <p:txBody>
          <a:bodyPr>
            <a:normAutofit/>
          </a:bodyPr>
          <a:lstStyle/>
          <a:p>
            <a:r>
              <a:rPr lang="nl-NL" altLang="nl-NL" sz="1500" b="1" dirty="0"/>
              <a:t>‘ZENDENDE THUIS’ ORGANISATIE</a:t>
            </a:r>
          </a:p>
          <a:p>
            <a:pPr marL="257175" indent="-257175">
              <a:buFont typeface="Arial" panose="020B0604020202020204" pitchFamily="34" charset="0"/>
              <a:buChar char="•"/>
            </a:pPr>
            <a:endParaRPr lang="nl-NL" altLang="nl-NL" sz="1500" b="1" dirty="0"/>
          </a:p>
          <a:p>
            <a:pPr marL="257175" indent="-257175">
              <a:buFont typeface="Arial" panose="020B0604020202020204" pitchFamily="34" charset="0"/>
              <a:buChar char="•"/>
            </a:pPr>
            <a:r>
              <a:rPr lang="nl-NL" altLang="nl-NL" sz="1500" b="1" dirty="0"/>
              <a:t>Werknemers– vrijwilligers</a:t>
            </a:r>
          </a:p>
          <a:p>
            <a:pPr marL="257175" indent="-257175">
              <a:buFont typeface="Arial" panose="020B0604020202020204" pitchFamily="34" charset="0"/>
              <a:buChar char="•"/>
            </a:pPr>
            <a:r>
              <a:rPr lang="nl-NL" altLang="nl-NL" sz="1500" b="1" dirty="0"/>
              <a:t>Maatschappelijke stage - vrijwilligers</a:t>
            </a:r>
          </a:p>
          <a:p>
            <a:pPr marL="257175" indent="-257175">
              <a:buFont typeface="Arial" panose="020B0604020202020204" pitchFamily="34" charset="0"/>
              <a:buChar char="•"/>
            </a:pPr>
            <a:r>
              <a:rPr lang="nl-NL" altLang="nl-NL" sz="1500" b="1" dirty="0"/>
              <a:t>Service </a:t>
            </a:r>
            <a:r>
              <a:rPr lang="nl-NL" altLang="nl-NL" sz="1500" b="1" dirty="0" err="1"/>
              <a:t>learning</a:t>
            </a:r>
            <a:r>
              <a:rPr lang="nl-NL" altLang="nl-NL" sz="1500" b="1" dirty="0"/>
              <a:t> – vrijwilligers</a:t>
            </a:r>
          </a:p>
          <a:p>
            <a:pPr marL="257175" indent="-257175">
              <a:buFont typeface="Arial" panose="020B0604020202020204" pitchFamily="34" charset="0"/>
              <a:buChar char="•"/>
            </a:pPr>
            <a:r>
              <a:rPr lang="nl-NL" altLang="nl-NL" sz="1500" b="1" dirty="0"/>
              <a:t>‘Jaarclub’ – vrijwilligers</a:t>
            </a:r>
          </a:p>
          <a:p>
            <a:pPr marL="257175" indent="-257175">
              <a:buFont typeface="Arial" panose="020B0604020202020204" pitchFamily="34" charset="0"/>
              <a:buChar char="•"/>
            </a:pPr>
            <a:r>
              <a:rPr lang="nl-NL" altLang="nl-NL" sz="1500" b="1" dirty="0"/>
              <a:t>Tegenprestatie – vrijwilligers</a:t>
            </a:r>
          </a:p>
          <a:p>
            <a:pPr marL="257175" indent="-257175">
              <a:buFont typeface="Arial" panose="020B0604020202020204" pitchFamily="34" charset="0"/>
              <a:buChar char="•"/>
            </a:pPr>
            <a:r>
              <a:rPr lang="nl-NL" altLang="nl-NL" sz="1500" b="1" dirty="0" err="1"/>
              <a:t>etc</a:t>
            </a:r>
            <a:endParaRPr lang="nl-NL" altLang="nl-NL" sz="1500" b="1" dirty="0"/>
          </a:p>
        </p:txBody>
      </p:sp>
      <p:sp>
        <p:nvSpPr>
          <p:cNvPr id="9" name="Tijdelijke aanduiding voor inhoud 2">
            <a:extLst>
              <a:ext uri="{FF2B5EF4-FFF2-40B4-BE49-F238E27FC236}">
                <a16:creationId xmlns:a16="http://schemas.microsoft.com/office/drawing/2014/main" id="{2B642B6B-9BCE-4CA8-817F-B1EF32FBBCCD}"/>
              </a:ext>
            </a:extLst>
          </p:cNvPr>
          <p:cNvSpPr txBox="1">
            <a:spLocks/>
          </p:cNvSpPr>
          <p:nvPr/>
        </p:nvSpPr>
        <p:spPr>
          <a:xfrm>
            <a:off x="5174795" y="2741166"/>
            <a:ext cx="3523166" cy="3846911"/>
          </a:xfrm>
          <a:prstGeom prst="rect">
            <a:avLst/>
          </a:prstGeom>
        </p:spPr>
        <p:txBody>
          <a:bodyPr vert="horz" lIns="0" tIns="0" rIns="0" bIns="0" rtlCol="0">
            <a:normAutofit/>
          </a:bodyPr>
          <a:lstStyle>
            <a:lvl1pPr marL="0" indent="0" algn="l" defTabSz="685800" rtl="0" eaLnBrk="1" latinLnBrk="0" hangingPunct="1">
              <a:lnSpc>
                <a:spcPct val="140000"/>
              </a:lnSpc>
              <a:spcBef>
                <a:spcPts val="0"/>
              </a:spcBef>
              <a:buFont typeface="Arial" panose="020B0604020202020204" pitchFamily="34" charset="0"/>
              <a:buNone/>
              <a:defRPr sz="1400" kern="1200">
                <a:solidFill>
                  <a:schemeClr val="tx1"/>
                </a:solidFill>
                <a:latin typeface="Museo Sans 300" panose="02000000000000000000" pitchFamily="50" charset="0"/>
                <a:ea typeface="+mn-ea"/>
                <a:cs typeface="+mn-cs"/>
              </a:defRPr>
            </a:lvl1pPr>
            <a:lvl2pPr marL="177800" indent="-171450" algn="l" defTabSz="685800" rtl="0" eaLnBrk="1" latinLnBrk="0" hangingPunct="1">
              <a:lnSpc>
                <a:spcPct val="140000"/>
              </a:lnSpc>
              <a:spcBef>
                <a:spcPts val="0"/>
              </a:spcBef>
              <a:buFont typeface="Arial" panose="020B0604020202020204" pitchFamily="34" charset="0"/>
              <a:buChar char="•"/>
              <a:defRPr sz="1400" kern="1200">
                <a:solidFill>
                  <a:schemeClr val="tx1"/>
                </a:solidFill>
                <a:latin typeface="+mn-lt"/>
                <a:ea typeface="+mn-ea"/>
                <a:cs typeface="+mn-cs"/>
              </a:defRPr>
            </a:lvl2pPr>
            <a:lvl3pPr marL="361950" indent="-171450" algn="l" defTabSz="685800" rtl="0" eaLnBrk="1" latinLnBrk="0" hangingPunct="1">
              <a:lnSpc>
                <a:spcPct val="140000"/>
              </a:lnSpc>
              <a:spcBef>
                <a:spcPts val="0"/>
              </a:spcBef>
              <a:buFont typeface="Arial" panose="020B0604020202020204" pitchFamily="34" charset="0"/>
              <a:buChar char="•"/>
              <a:defRPr sz="1400" kern="1200">
                <a:solidFill>
                  <a:schemeClr val="tx1"/>
                </a:solidFill>
                <a:latin typeface="+mn-lt"/>
                <a:ea typeface="+mn-ea"/>
                <a:cs typeface="+mn-cs"/>
              </a:defRPr>
            </a:lvl3pPr>
            <a:lvl4pPr marL="539750" indent="-171450" algn="l" defTabSz="685800" rtl="0" eaLnBrk="1" latinLnBrk="0" hangingPunct="1">
              <a:lnSpc>
                <a:spcPct val="140000"/>
              </a:lnSpc>
              <a:spcBef>
                <a:spcPts val="0"/>
              </a:spcBef>
              <a:buFont typeface="Arial" panose="020B0604020202020204" pitchFamily="34" charset="0"/>
              <a:buChar char="•"/>
              <a:defRPr sz="1400" kern="1200">
                <a:solidFill>
                  <a:schemeClr val="tx1"/>
                </a:solidFill>
                <a:latin typeface="+mn-lt"/>
                <a:ea typeface="+mn-ea"/>
                <a:cs typeface="+mn-cs"/>
              </a:defRPr>
            </a:lvl4pPr>
            <a:lvl5pPr marL="717550" indent="-171450" algn="l" defTabSz="685800" rtl="0" eaLnBrk="1" latinLnBrk="0" hangingPunct="1">
              <a:lnSpc>
                <a:spcPct val="140000"/>
              </a:lnSpc>
              <a:spcBef>
                <a:spcPts val="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altLang="nl-NL" sz="1500" b="1" dirty="0"/>
              <a:t>BEMIDDELEND THEMA</a:t>
            </a:r>
          </a:p>
          <a:p>
            <a:pPr marL="257175" indent="-257175">
              <a:buFont typeface="Arial" panose="020B0604020202020204" pitchFamily="34" charset="0"/>
              <a:buChar char="•"/>
            </a:pPr>
            <a:endParaRPr lang="nl-NL" altLang="nl-NL" sz="1500" b="1" dirty="0"/>
          </a:p>
          <a:p>
            <a:pPr marL="257175" indent="-257175">
              <a:buFont typeface="Arial" panose="020B0604020202020204" pitchFamily="34" charset="0"/>
              <a:buChar char="•"/>
            </a:pPr>
            <a:r>
              <a:rPr lang="nl-NL" altLang="nl-NL" sz="1500" b="1" dirty="0"/>
              <a:t>Familie – vrijwilligers</a:t>
            </a:r>
          </a:p>
          <a:p>
            <a:pPr marL="257175" indent="-257175">
              <a:buFont typeface="Arial" panose="020B0604020202020204" pitchFamily="34" charset="0"/>
              <a:buChar char="•"/>
            </a:pPr>
            <a:r>
              <a:rPr lang="nl-NL" altLang="nl-NL" sz="1500" b="1" dirty="0"/>
              <a:t>Vrijgezelle – vrijwilligers</a:t>
            </a:r>
          </a:p>
          <a:p>
            <a:pPr marL="257175" indent="-257175">
              <a:buFont typeface="Arial" panose="020B0604020202020204" pitchFamily="34" charset="0"/>
              <a:buChar char="•"/>
            </a:pPr>
            <a:r>
              <a:rPr lang="nl-NL" altLang="nl-NL" sz="1500" b="1" dirty="0"/>
              <a:t>Groene gymnastiek - vrijwilligers</a:t>
            </a:r>
          </a:p>
          <a:p>
            <a:endParaRPr lang="nl-NL" altLang="nl-NL" sz="1500" b="1" dirty="0">
              <a:solidFill>
                <a:srgbClr val="FF0000"/>
              </a:solidFill>
            </a:endParaRPr>
          </a:p>
          <a:p>
            <a:pPr marL="257175" indent="-257175">
              <a:buFont typeface="Arial" panose="020B0604020202020204" pitchFamily="34" charset="0"/>
              <a:buChar char="•"/>
            </a:pPr>
            <a:endParaRPr lang="nl-NL" altLang="nl-NL" sz="1500" b="1" dirty="0">
              <a:solidFill>
                <a:srgbClr val="FF0000"/>
              </a:solidFill>
            </a:endParaRPr>
          </a:p>
        </p:txBody>
      </p:sp>
      <p:pic>
        <p:nvPicPr>
          <p:cNvPr id="2050" name="Picture 2" descr="Afbeeldingsresultaat voor if you can't beat them join them">
            <a:extLst>
              <a:ext uri="{FF2B5EF4-FFF2-40B4-BE49-F238E27FC236}">
                <a16:creationId xmlns:a16="http://schemas.microsoft.com/office/drawing/2014/main" id="{90CDF18B-66FA-44B4-BC82-3601D71D1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9428" y="4941238"/>
            <a:ext cx="1411576" cy="1646839"/>
          </a:xfrm>
          <a:prstGeom prst="rect">
            <a:avLst/>
          </a:prstGeom>
          <a:noFill/>
          <a:extLst>
            <a:ext uri="{909E8E84-426E-40DD-AFC4-6F175D3DCCD1}">
              <a14:hiddenFill xmlns:a14="http://schemas.microsoft.com/office/drawing/2010/main">
                <a:solidFill>
                  <a:srgbClr val="FFFFFF"/>
                </a:solidFill>
              </a14:hiddenFill>
            </a:ext>
          </a:extLst>
        </p:spPr>
      </p:pic>
      <p:pic>
        <p:nvPicPr>
          <p:cNvPr id="8" name="Tijdelijke aanduiding voor inhoud 14">
            <a:extLst>
              <a:ext uri="{FF2B5EF4-FFF2-40B4-BE49-F238E27FC236}">
                <a16:creationId xmlns:a16="http://schemas.microsoft.com/office/drawing/2014/main" id="{F89E53F6-C497-4741-9C09-24D95D30A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8984" y="5214049"/>
            <a:ext cx="2779726" cy="126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ijdelijke aanduiding voor inhoud 17">
            <a:extLst>
              <a:ext uri="{FF2B5EF4-FFF2-40B4-BE49-F238E27FC236}">
                <a16:creationId xmlns:a16="http://schemas.microsoft.com/office/drawing/2014/main" id="{BF0FDE33-DC6E-48D0-A5FE-D5038AB95E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895809"/>
            <a:ext cx="1298604" cy="173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ijdelijke aanduiding voor inhoud 24">
            <a:extLst>
              <a:ext uri="{FF2B5EF4-FFF2-40B4-BE49-F238E27FC236}">
                <a16:creationId xmlns:a16="http://schemas.microsoft.com/office/drawing/2014/main" id="{D7F8EE9C-C255-4D50-AEAA-DB9624AF20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187" y="945228"/>
            <a:ext cx="1298604" cy="173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3">
            <a:extLst>
              <a:ext uri="{FF2B5EF4-FFF2-40B4-BE49-F238E27FC236}">
                <a16:creationId xmlns:a16="http://schemas.microsoft.com/office/drawing/2014/main" id="{DE05E3E4-9067-4881-9ABC-6B9ED52155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223" y="5525560"/>
            <a:ext cx="1557821" cy="1168365"/>
          </a:xfrm>
          <a:prstGeom prst="rect">
            <a:avLst/>
          </a:prstGeom>
        </p:spPr>
      </p:pic>
      <p:pic>
        <p:nvPicPr>
          <p:cNvPr id="13" name="Afbeelding 9">
            <a:extLst>
              <a:ext uri="{FF2B5EF4-FFF2-40B4-BE49-F238E27FC236}">
                <a16:creationId xmlns:a16="http://schemas.microsoft.com/office/drawing/2014/main" id="{58B1E985-7C7A-4C1D-A60F-BA13E5BA93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644796" y="5621597"/>
            <a:ext cx="1270161" cy="952621"/>
          </a:xfrm>
          <a:prstGeom prst="rect">
            <a:avLst/>
          </a:prstGeom>
        </p:spPr>
      </p:pic>
      <p:sp>
        <p:nvSpPr>
          <p:cNvPr id="2" name="Footer Placeholder 3">
            <a:extLst>
              <a:ext uri="{FF2B5EF4-FFF2-40B4-BE49-F238E27FC236}">
                <a16:creationId xmlns:a16="http://schemas.microsoft.com/office/drawing/2014/main" id="{83D202C7-A783-28AB-F942-8CBB29412F21}"/>
              </a:ext>
            </a:extLst>
          </p:cNvPr>
          <p:cNvSpPr>
            <a:spLocks noGrp="1"/>
          </p:cNvSpPr>
          <p:nvPr/>
        </p:nvSpPr>
        <p:spPr>
          <a:xfrm>
            <a:off x="4501947" y="6462459"/>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
        <p:nvSpPr>
          <p:cNvPr id="3" name="Footer Placeholder 3">
            <a:extLst>
              <a:ext uri="{FF2B5EF4-FFF2-40B4-BE49-F238E27FC236}">
                <a16:creationId xmlns:a16="http://schemas.microsoft.com/office/drawing/2014/main" id="{776F4A8E-DD78-9EAB-A9C3-28BED91A9A8C}"/>
              </a:ext>
            </a:extLst>
          </p:cNvPr>
          <p:cNvSpPr>
            <a:spLocks noGrp="1"/>
          </p:cNvSpPr>
          <p:nvPr/>
        </p:nvSpPr>
        <p:spPr>
          <a:xfrm>
            <a:off x="331946" y="4962483"/>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308337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1C7D-FCF8-41DE-BE8E-768C41013929}"/>
              </a:ext>
            </a:extLst>
          </p:cNvPr>
          <p:cNvSpPr>
            <a:spLocks noGrp="1"/>
          </p:cNvSpPr>
          <p:nvPr>
            <p:ph type="title"/>
          </p:nvPr>
        </p:nvSpPr>
        <p:spPr/>
        <p:txBody>
          <a:bodyPr/>
          <a:lstStyle/>
          <a:p>
            <a:r>
              <a:rPr lang="en-US" sz="2800" dirty="0"/>
              <a:t> </a:t>
            </a:r>
            <a:r>
              <a:rPr lang="en-US" sz="2800" dirty="0">
                <a:solidFill>
                  <a:srgbClr val="FF0000"/>
                </a:solidFill>
              </a:rPr>
              <a:t>plankton</a:t>
            </a:r>
            <a:r>
              <a:rPr lang="en-US" sz="2800" dirty="0"/>
              <a:t> = ’</a:t>
            </a:r>
            <a:r>
              <a:rPr lang="en-US" sz="2800" dirty="0" err="1"/>
              <a:t>spontaan</a:t>
            </a:r>
            <a:r>
              <a:rPr lang="en-US" sz="2800" dirty="0"/>
              <a:t>’ </a:t>
            </a:r>
            <a:r>
              <a:rPr lang="en-US" sz="2800" dirty="0" err="1"/>
              <a:t>vrijwilligerswerk</a:t>
            </a:r>
            <a:endParaRPr lang="nl-NL" dirty="0"/>
          </a:p>
        </p:txBody>
      </p:sp>
      <p:sp>
        <p:nvSpPr>
          <p:cNvPr id="6" name="Slide Number Placeholder 5">
            <a:extLst>
              <a:ext uri="{FF2B5EF4-FFF2-40B4-BE49-F238E27FC236}">
                <a16:creationId xmlns:a16="http://schemas.microsoft.com/office/drawing/2014/main" id="{AB7F6A39-5F0C-4D21-9DCC-94A1FECB61B8}"/>
              </a:ext>
            </a:extLst>
          </p:cNvPr>
          <p:cNvSpPr>
            <a:spLocks noGrp="1"/>
          </p:cNvSpPr>
          <p:nvPr>
            <p:ph type="sldNum" sz="quarter" idx="12"/>
          </p:nvPr>
        </p:nvSpPr>
        <p:spPr/>
        <p:txBody>
          <a:bodyPr/>
          <a:lstStyle/>
          <a:p>
            <a:fld id="{25A8E426-1013-4DA1-9982-506C918562F2}" type="slidenum">
              <a:rPr lang="de-DE" smtClean="0"/>
              <a:t>11</a:t>
            </a:fld>
            <a:endParaRPr lang="de-DE"/>
          </a:p>
        </p:txBody>
      </p:sp>
      <p:pic>
        <p:nvPicPr>
          <p:cNvPr id="7" name="Picture 6" descr="Ice Bucket Challenge: 5 things you should know">
            <a:extLst>
              <a:ext uri="{FF2B5EF4-FFF2-40B4-BE49-F238E27FC236}">
                <a16:creationId xmlns:a16="http://schemas.microsoft.com/office/drawing/2014/main" id="{9069D53D-ABFD-42B0-89ED-C33DE92DC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11" y="1224988"/>
            <a:ext cx="2413054" cy="1807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atis stockfoto met aarde, afval, bewaren">
            <a:extLst>
              <a:ext uri="{FF2B5EF4-FFF2-40B4-BE49-F238E27FC236}">
                <a16:creationId xmlns:a16="http://schemas.microsoft.com/office/drawing/2014/main" id="{1C76FB0A-4763-4C84-99BB-C973B229EC4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08690" y="1353456"/>
            <a:ext cx="1092247" cy="16383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teddy bear sitting on top of a building&#10;&#10;Description automatically generated">
            <a:extLst>
              <a:ext uri="{FF2B5EF4-FFF2-40B4-BE49-F238E27FC236}">
                <a16:creationId xmlns:a16="http://schemas.microsoft.com/office/drawing/2014/main" id="{2DA2A75E-4D73-4C9C-97AF-B86A64E37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184" y="3429000"/>
            <a:ext cx="2707544" cy="2134795"/>
          </a:xfrm>
          <a:prstGeom prst="rect">
            <a:avLst/>
          </a:prstGeom>
        </p:spPr>
      </p:pic>
      <p:pic>
        <p:nvPicPr>
          <p:cNvPr id="1030" name="Picture 6" descr="Persoon Met Iphone Met Sociale Netwerken Map">
            <a:extLst>
              <a:ext uri="{FF2B5EF4-FFF2-40B4-BE49-F238E27FC236}">
                <a16:creationId xmlns:a16="http://schemas.microsoft.com/office/drawing/2014/main" id="{D0121F1F-256C-464B-AB05-E382AA0E7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722" y="1200338"/>
            <a:ext cx="3037665" cy="20230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34A8D4B-1B5D-4FCE-8D63-34FE81D0D7C1}"/>
              </a:ext>
            </a:extLst>
          </p:cNvPr>
          <p:cNvSpPr txBox="1"/>
          <p:nvPr/>
        </p:nvSpPr>
        <p:spPr>
          <a:xfrm>
            <a:off x="4823927" y="6538913"/>
            <a:ext cx="1577676" cy="300082"/>
          </a:xfrm>
          <a:prstGeom prst="rect">
            <a:avLst/>
          </a:prstGeom>
          <a:noFill/>
        </p:spPr>
        <p:txBody>
          <a:bodyPr wrap="none" rtlCol="0">
            <a:spAutoFit/>
          </a:bodyPr>
          <a:lstStyle/>
          <a:p>
            <a:r>
              <a:rPr lang="en-US" dirty="0" err="1"/>
              <a:t>Foto’s</a:t>
            </a:r>
            <a:r>
              <a:rPr lang="en-US" dirty="0"/>
              <a:t>: pexels.com</a:t>
            </a:r>
            <a:endParaRPr lang="nl-NL" dirty="0"/>
          </a:p>
        </p:txBody>
      </p:sp>
      <p:sp>
        <p:nvSpPr>
          <p:cNvPr id="9" name="TextBox 8">
            <a:extLst>
              <a:ext uri="{FF2B5EF4-FFF2-40B4-BE49-F238E27FC236}">
                <a16:creationId xmlns:a16="http://schemas.microsoft.com/office/drawing/2014/main" id="{C0EA0037-B56B-4545-917E-A5E159A05366}"/>
              </a:ext>
            </a:extLst>
          </p:cNvPr>
          <p:cNvSpPr txBox="1"/>
          <p:nvPr/>
        </p:nvSpPr>
        <p:spPr>
          <a:xfrm>
            <a:off x="615411" y="3571604"/>
            <a:ext cx="2577298" cy="3000821"/>
          </a:xfrm>
          <a:prstGeom prst="rect">
            <a:avLst/>
          </a:prstGeom>
          <a:noFill/>
        </p:spPr>
        <p:txBody>
          <a:bodyPr wrap="square" rtlCol="0">
            <a:spAutoFit/>
          </a:bodyPr>
          <a:lstStyle/>
          <a:p>
            <a:endParaRPr lang="en-US" dirty="0"/>
          </a:p>
          <a:p>
            <a:r>
              <a:rPr lang="en-US" b="1" dirty="0" err="1"/>
              <a:t>Episodisch</a:t>
            </a:r>
            <a:endParaRPr lang="en-US" b="1" dirty="0"/>
          </a:p>
          <a:p>
            <a:r>
              <a:rPr lang="en-US" b="1" dirty="0" err="1"/>
              <a:t>Virtueel</a:t>
            </a:r>
            <a:endParaRPr lang="en-US" b="1" dirty="0"/>
          </a:p>
          <a:p>
            <a:endParaRPr lang="en-US" b="1" dirty="0"/>
          </a:p>
          <a:p>
            <a:r>
              <a:rPr lang="en-US" b="1" dirty="0"/>
              <a:t>Team</a:t>
            </a:r>
          </a:p>
          <a:p>
            <a:endParaRPr lang="en-US" b="1" dirty="0"/>
          </a:p>
          <a:p>
            <a:r>
              <a:rPr lang="en-US" b="1" dirty="0" err="1"/>
              <a:t>Activisme</a:t>
            </a:r>
            <a:endParaRPr lang="en-US" b="1" dirty="0"/>
          </a:p>
          <a:p>
            <a:r>
              <a:rPr lang="en-US" b="1" dirty="0" err="1"/>
              <a:t>Individueel</a:t>
            </a:r>
            <a:endParaRPr lang="en-US" b="1" dirty="0"/>
          </a:p>
          <a:p>
            <a:endParaRPr lang="en-US" dirty="0"/>
          </a:p>
          <a:p>
            <a:r>
              <a:rPr lang="en-US" b="1" dirty="0" err="1"/>
              <a:t>Luilaktivisme</a:t>
            </a:r>
            <a:r>
              <a:rPr lang="en-US" b="1" dirty="0"/>
              <a:t>?</a:t>
            </a:r>
          </a:p>
          <a:p>
            <a:endParaRPr lang="en-US" dirty="0"/>
          </a:p>
        </p:txBody>
      </p:sp>
      <p:sp>
        <p:nvSpPr>
          <p:cNvPr id="11" name="Tekstvak 4">
            <a:extLst>
              <a:ext uri="{FF2B5EF4-FFF2-40B4-BE49-F238E27FC236}">
                <a16:creationId xmlns:a16="http://schemas.microsoft.com/office/drawing/2014/main" id="{4A07A52C-0282-48E7-BB4B-1F447EFC4C06}"/>
              </a:ext>
            </a:extLst>
          </p:cNvPr>
          <p:cNvSpPr txBox="1"/>
          <p:nvPr/>
        </p:nvSpPr>
        <p:spPr>
          <a:xfrm>
            <a:off x="6130413" y="4361795"/>
            <a:ext cx="2862667" cy="1038746"/>
          </a:xfrm>
          <a:prstGeom prst="rect">
            <a:avLst/>
          </a:prstGeom>
          <a:noFill/>
        </p:spPr>
        <p:txBody>
          <a:bodyPr wrap="square" rtlCol="0">
            <a:spAutoFit/>
          </a:bodyPr>
          <a:lstStyle/>
          <a:p>
            <a:r>
              <a:rPr lang="nl-NL" sz="1600" dirty="0"/>
              <a:t>Van </a:t>
            </a:r>
            <a:r>
              <a:rPr lang="nl-NL" sz="1600" dirty="0" err="1"/>
              <a:t>vrije-tijd</a:t>
            </a:r>
            <a:r>
              <a:rPr lang="nl-NL" sz="1600" dirty="0"/>
              <a:t> (free time) naar </a:t>
            </a:r>
          </a:p>
          <a:p>
            <a:r>
              <a:rPr lang="nl-NL" sz="1600" dirty="0"/>
              <a:t>restant-tijd (</a:t>
            </a:r>
            <a:r>
              <a:rPr lang="nl-NL" sz="1600" dirty="0" err="1"/>
              <a:t>spare</a:t>
            </a:r>
            <a:r>
              <a:rPr lang="nl-NL" sz="1600" dirty="0"/>
              <a:t> time) naar </a:t>
            </a:r>
          </a:p>
          <a:p>
            <a:r>
              <a:rPr lang="nl-NL" sz="1600" dirty="0"/>
              <a:t>lummel-tijd (</a:t>
            </a:r>
            <a:r>
              <a:rPr lang="nl-NL" sz="1600" dirty="0" err="1"/>
              <a:t>idle</a:t>
            </a:r>
            <a:r>
              <a:rPr lang="nl-NL" sz="1600" dirty="0"/>
              <a:t> time)</a:t>
            </a:r>
          </a:p>
          <a:p>
            <a:endParaRPr lang="nl-NL" dirty="0"/>
          </a:p>
        </p:txBody>
      </p:sp>
      <p:sp>
        <p:nvSpPr>
          <p:cNvPr id="12" name="TextBox 11">
            <a:extLst>
              <a:ext uri="{FF2B5EF4-FFF2-40B4-BE49-F238E27FC236}">
                <a16:creationId xmlns:a16="http://schemas.microsoft.com/office/drawing/2014/main" id="{12EC1431-8EF4-47C2-89EF-14E5EB9AB4C7}"/>
              </a:ext>
            </a:extLst>
          </p:cNvPr>
          <p:cNvSpPr txBox="1"/>
          <p:nvPr/>
        </p:nvSpPr>
        <p:spPr>
          <a:xfrm>
            <a:off x="2032328" y="5852439"/>
            <a:ext cx="6214970" cy="892552"/>
          </a:xfrm>
          <a:prstGeom prst="rect">
            <a:avLst/>
          </a:prstGeom>
          <a:noFill/>
        </p:spPr>
        <p:txBody>
          <a:bodyPr wrap="square">
            <a:spAutoFit/>
          </a:bodyPr>
          <a:lstStyle/>
          <a:p>
            <a:r>
              <a:rPr lang="nl-NL" sz="2000" b="1" dirty="0">
                <a:solidFill>
                  <a:srgbClr val="FF0000"/>
                </a:solidFill>
              </a:rPr>
              <a:t>Het wegvallen van de intermediair</a:t>
            </a:r>
          </a:p>
          <a:p>
            <a:r>
              <a:rPr lang="nl-NL" sz="1600" dirty="0"/>
              <a:t>(bv door opleidingsniveau, technologie maar ook door de  vele voorbeelden..)</a:t>
            </a:r>
          </a:p>
        </p:txBody>
      </p:sp>
      <p:sp>
        <p:nvSpPr>
          <p:cNvPr id="3" name="Footer Placeholder 3">
            <a:extLst>
              <a:ext uri="{FF2B5EF4-FFF2-40B4-BE49-F238E27FC236}">
                <a16:creationId xmlns:a16="http://schemas.microsoft.com/office/drawing/2014/main" id="{A35E34CD-FBEF-94FD-28C4-8B5E60604BD4}"/>
              </a:ext>
            </a:extLst>
          </p:cNvPr>
          <p:cNvSpPr>
            <a:spLocks noGrp="1"/>
          </p:cNvSpPr>
          <p:nvPr/>
        </p:nvSpPr>
        <p:spPr>
          <a:xfrm>
            <a:off x="6214014" y="5490265"/>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134703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94195-F79C-4025-AD29-95148C1F9EFD}"/>
              </a:ext>
            </a:extLst>
          </p:cNvPr>
          <p:cNvSpPr>
            <a:spLocks noGrp="1"/>
          </p:cNvSpPr>
          <p:nvPr>
            <p:ph type="title"/>
          </p:nvPr>
        </p:nvSpPr>
        <p:spPr/>
        <p:txBody>
          <a:bodyPr/>
          <a:lstStyle/>
          <a:p>
            <a:r>
              <a:rPr lang="nl-NL" sz="2400" dirty="0">
                <a:solidFill>
                  <a:schemeClr val="tx1"/>
                </a:solidFill>
                <a:latin typeface="+mj-lt"/>
              </a:rPr>
              <a:t>De visdeurbel ….</a:t>
            </a:r>
          </a:p>
        </p:txBody>
      </p:sp>
      <p:sp>
        <p:nvSpPr>
          <p:cNvPr id="3" name="Tijdelijke aanduiding voor inhoud 2">
            <a:extLst>
              <a:ext uri="{FF2B5EF4-FFF2-40B4-BE49-F238E27FC236}">
                <a16:creationId xmlns:a16="http://schemas.microsoft.com/office/drawing/2014/main" id="{6883AB63-E29A-4753-8699-0CEE886D10B0}"/>
              </a:ext>
            </a:extLst>
          </p:cNvPr>
          <p:cNvSpPr>
            <a:spLocks noGrp="1"/>
          </p:cNvSpPr>
          <p:nvPr>
            <p:ph idx="1"/>
          </p:nvPr>
        </p:nvSpPr>
        <p:spPr>
          <a:xfrm>
            <a:off x="5704056" y="685833"/>
            <a:ext cx="2911624" cy="4150497"/>
          </a:xfrm>
        </p:spPr>
        <p:txBody>
          <a:bodyPr>
            <a:normAutofit lnSpcReduction="10000"/>
          </a:bodyPr>
          <a:lstStyle/>
          <a:p>
            <a:pPr algn="l"/>
            <a:r>
              <a:rPr lang="nl-NL" b="1" i="0" dirty="0">
                <a:solidFill>
                  <a:srgbClr val="01463C"/>
                </a:solidFill>
                <a:effectLst/>
                <a:latin typeface="PT Sans" panose="020B0503020203020204" pitchFamily="34" charset="0"/>
              </a:rPr>
              <a:t>Middenin de stad ligt de prachtige Weerdsluis, die nog met de hand moet worden geopend. Als de sluisdeuren dicht zijn, moeten de vissen blijven wachten. Daardoor verspillen ze tijd en energie. Zo zijn ze een makkelijke prooi voor vogels of roofvissen.</a:t>
            </a:r>
          </a:p>
          <a:p>
            <a:pPr algn="l"/>
            <a:endParaRPr lang="nl-NL" b="0" i="0" dirty="0">
              <a:solidFill>
                <a:srgbClr val="01463C"/>
              </a:solidFill>
              <a:effectLst/>
              <a:latin typeface="PT Sans" panose="020B0503020203020204" pitchFamily="34" charset="0"/>
            </a:endParaRPr>
          </a:p>
          <a:p>
            <a:pPr algn="l"/>
            <a:r>
              <a:rPr lang="nl-NL" b="0" i="0" dirty="0">
                <a:solidFill>
                  <a:srgbClr val="01463C"/>
                </a:solidFill>
                <a:effectLst/>
                <a:latin typeface="PT Sans" panose="020B0503020203020204" pitchFamily="34" charset="0"/>
              </a:rPr>
              <a:t>Om de vissen te helpen, hangt onder water bij de sluis een camera. Zijn er vissen in beeld? Druk dan op de bel. De sluiswachter krijgt een seintje en zal, als er veel vissen zijn, de sluis openen.</a:t>
            </a:r>
          </a:p>
          <a:p>
            <a:endParaRPr lang="nl-NL" dirty="0"/>
          </a:p>
        </p:txBody>
      </p:sp>
      <p:sp>
        <p:nvSpPr>
          <p:cNvPr id="4" name="Tijdelijke aanduiding voor datum 3">
            <a:extLst>
              <a:ext uri="{FF2B5EF4-FFF2-40B4-BE49-F238E27FC236}">
                <a16:creationId xmlns:a16="http://schemas.microsoft.com/office/drawing/2014/main" id="{1B73698B-4584-45A9-8592-75EED3B9C04E}"/>
              </a:ext>
            </a:extLst>
          </p:cNvPr>
          <p:cNvSpPr>
            <a:spLocks noGrp="1"/>
          </p:cNvSpPr>
          <p:nvPr>
            <p:ph type="dt" sz="half" idx="10"/>
          </p:nvPr>
        </p:nvSpPr>
        <p:spPr>
          <a:xfrm>
            <a:off x="489600" y="6356352"/>
            <a:ext cx="940616" cy="365125"/>
          </a:xfrm>
          <a:prstGeom prst="rect">
            <a:avLst/>
          </a:prstGeom>
        </p:spPr>
        <p:txBody>
          <a:bodyPr vert="horz" lIns="0" tIns="45720" rIns="91440" bIns="45720" rtlCol="0" anchor="ctr"/>
          <a:lstStyle>
            <a:defPPr>
              <a:defRPr lang="en-US"/>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D937D5-A509-4951-A2F0-A91673EED119}" type="datetime1">
              <a:rPr lang="de-DE" smtClean="0">
                <a:solidFill>
                  <a:srgbClr val="B8C3C3"/>
                </a:solidFill>
              </a:rPr>
              <a:pPr/>
              <a:t>11.04.2025</a:t>
            </a:fld>
            <a:endParaRPr lang="de-DE">
              <a:solidFill>
                <a:srgbClr val="B8C3C3"/>
              </a:solidFill>
            </a:endParaRPr>
          </a:p>
        </p:txBody>
      </p:sp>
      <p:sp>
        <p:nvSpPr>
          <p:cNvPr id="6" name="Tijdelijke aanduiding voor dianummer 5">
            <a:extLst>
              <a:ext uri="{FF2B5EF4-FFF2-40B4-BE49-F238E27FC236}">
                <a16:creationId xmlns:a16="http://schemas.microsoft.com/office/drawing/2014/main" id="{C8C9CD92-9A32-444D-9B97-F714F1C8527E}"/>
              </a:ext>
            </a:extLst>
          </p:cNvPr>
          <p:cNvSpPr>
            <a:spLocks noGrp="1"/>
          </p:cNvSpPr>
          <p:nvPr>
            <p:ph type="sldNum" sz="quarter" idx="12"/>
          </p:nvPr>
        </p:nvSpPr>
        <p:spPr/>
        <p:txBody>
          <a:bodyPr/>
          <a:lstStyle/>
          <a:p>
            <a:fld id="{25A8E426-1013-4DA1-9982-506C918562F2}" type="slidenum">
              <a:rPr lang="de-DE" smtClean="0">
                <a:solidFill>
                  <a:srgbClr val="B8C3C3"/>
                </a:solidFill>
              </a:rPr>
              <a:pPr/>
              <a:t>12</a:t>
            </a:fld>
            <a:endParaRPr lang="de-DE" dirty="0">
              <a:solidFill>
                <a:srgbClr val="B8C3C3"/>
              </a:solidFill>
            </a:endParaRPr>
          </a:p>
        </p:txBody>
      </p:sp>
      <p:pic>
        <p:nvPicPr>
          <p:cNvPr id="10" name="Afbeelding 9">
            <a:extLst>
              <a:ext uri="{FF2B5EF4-FFF2-40B4-BE49-F238E27FC236}">
                <a16:creationId xmlns:a16="http://schemas.microsoft.com/office/drawing/2014/main" id="{0423F588-3199-4ED4-A629-FA6752AAD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44" y="1016818"/>
            <a:ext cx="5208310" cy="3473902"/>
          </a:xfrm>
          <a:prstGeom prst="rect">
            <a:avLst/>
          </a:prstGeom>
        </p:spPr>
      </p:pic>
      <p:sp>
        <p:nvSpPr>
          <p:cNvPr id="5" name="TextBox 4">
            <a:extLst>
              <a:ext uri="{FF2B5EF4-FFF2-40B4-BE49-F238E27FC236}">
                <a16:creationId xmlns:a16="http://schemas.microsoft.com/office/drawing/2014/main" id="{1DEF36FF-5EAB-7C6B-7E63-19FD6162638C}"/>
              </a:ext>
            </a:extLst>
          </p:cNvPr>
          <p:cNvSpPr txBox="1"/>
          <p:nvPr/>
        </p:nvSpPr>
        <p:spPr>
          <a:xfrm>
            <a:off x="240910" y="4785789"/>
            <a:ext cx="9006440" cy="1200329"/>
          </a:xfrm>
          <a:prstGeom prst="rect">
            <a:avLst/>
          </a:prstGeom>
          <a:noFill/>
        </p:spPr>
        <p:txBody>
          <a:bodyPr wrap="none" rtlCol="0">
            <a:spAutoFit/>
          </a:bodyPr>
          <a:lstStyle/>
          <a:p>
            <a:pPr lvl="1"/>
            <a:r>
              <a:rPr lang="en-US" sz="2400" dirty="0"/>
              <a:t>	2021   	340.000 </a:t>
            </a:r>
            <a:r>
              <a:rPr lang="en-US" sz="2400" dirty="0" err="1"/>
              <a:t>mensen</a:t>
            </a:r>
            <a:r>
              <a:rPr lang="en-US" sz="2400" dirty="0"/>
              <a:t> </a:t>
            </a:r>
            <a:r>
              <a:rPr lang="en-US" sz="2400" dirty="0" err="1"/>
              <a:t>drukken</a:t>
            </a:r>
            <a:r>
              <a:rPr lang="en-US" sz="2400" dirty="0"/>
              <a:t> op de </a:t>
            </a:r>
            <a:r>
              <a:rPr lang="en-US" sz="2400" dirty="0" err="1"/>
              <a:t>digitale</a:t>
            </a:r>
            <a:r>
              <a:rPr lang="en-US" sz="2400" dirty="0"/>
              <a:t> </a:t>
            </a:r>
            <a:r>
              <a:rPr lang="en-US" sz="2400" dirty="0" err="1"/>
              <a:t>deurbel</a:t>
            </a:r>
            <a:endParaRPr lang="en-US" sz="2400" dirty="0"/>
          </a:p>
          <a:p>
            <a:r>
              <a:rPr lang="nl-NL" sz="2400" dirty="0"/>
              <a:t>	2023   	1 miljoen kijkers</a:t>
            </a:r>
          </a:p>
          <a:p>
            <a:r>
              <a:rPr lang="nl-NL" sz="2400" dirty="0"/>
              <a:t>	2024	3,4 miljoen kijkers </a:t>
            </a:r>
          </a:p>
        </p:txBody>
      </p:sp>
      <p:sp>
        <p:nvSpPr>
          <p:cNvPr id="8" name="TextBox 7">
            <a:extLst>
              <a:ext uri="{FF2B5EF4-FFF2-40B4-BE49-F238E27FC236}">
                <a16:creationId xmlns:a16="http://schemas.microsoft.com/office/drawing/2014/main" id="{C07A5AE5-32C6-A115-B617-81CB77E89AA4}"/>
              </a:ext>
            </a:extLst>
          </p:cNvPr>
          <p:cNvSpPr txBox="1"/>
          <p:nvPr/>
        </p:nvSpPr>
        <p:spPr>
          <a:xfrm>
            <a:off x="4947920" y="6206310"/>
            <a:ext cx="4572000" cy="300082"/>
          </a:xfrm>
          <a:prstGeom prst="rect">
            <a:avLst/>
          </a:prstGeom>
          <a:noFill/>
        </p:spPr>
        <p:txBody>
          <a:bodyPr wrap="square">
            <a:spAutoFit/>
          </a:bodyPr>
          <a:lstStyle/>
          <a:p>
            <a:r>
              <a:rPr lang="nl-NL" dirty="0"/>
              <a:t>https://visdeurbel.nl/over/</a:t>
            </a:r>
          </a:p>
        </p:txBody>
      </p:sp>
      <p:sp>
        <p:nvSpPr>
          <p:cNvPr id="7" name="Footer Placeholder 3">
            <a:extLst>
              <a:ext uri="{FF2B5EF4-FFF2-40B4-BE49-F238E27FC236}">
                <a16:creationId xmlns:a16="http://schemas.microsoft.com/office/drawing/2014/main" id="{D694924F-7B57-0C57-3803-BE8B013C66C8}"/>
              </a:ext>
            </a:extLst>
          </p:cNvPr>
          <p:cNvSpPr>
            <a:spLocks noGrp="1"/>
          </p:cNvSpPr>
          <p:nvPr/>
        </p:nvSpPr>
        <p:spPr>
          <a:xfrm>
            <a:off x="1255670" y="6070943"/>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125382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D1A79D-1EDE-6035-6165-26488697F2CF}"/>
              </a:ext>
            </a:extLst>
          </p:cNvPr>
          <p:cNvSpPr>
            <a:spLocks noGrp="1"/>
          </p:cNvSpPr>
          <p:nvPr>
            <p:ph type="ctrTitle"/>
          </p:nvPr>
        </p:nvSpPr>
        <p:spPr/>
        <p:txBody>
          <a:bodyPr/>
          <a:lstStyle/>
          <a:p>
            <a:r>
              <a:rPr lang="en-US" dirty="0"/>
              <a:t>Op </a:t>
            </a:r>
            <a:r>
              <a:rPr lang="en-US" dirty="0" err="1"/>
              <a:t>weg</a:t>
            </a:r>
            <a:r>
              <a:rPr lang="en-US" dirty="0"/>
              <a:t> </a:t>
            </a:r>
            <a:r>
              <a:rPr lang="en-US" dirty="0" err="1"/>
              <a:t>naar</a:t>
            </a:r>
            <a:r>
              <a:rPr lang="en-US" dirty="0"/>
              <a:t> </a:t>
            </a:r>
            <a:r>
              <a:rPr lang="en-US" dirty="0" err="1"/>
              <a:t>toegevoegde</a:t>
            </a:r>
            <a:r>
              <a:rPr lang="en-US" dirty="0"/>
              <a:t> </a:t>
            </a:r>
            <a:r>
              <a:rPr lang="en-US" dirty="0" err="1"/>
              <a:t>waarde</a:t>
            </a:r>
            <a:endParaRPr lang="nl-NL" dirty="0"/>
          </a:p>
        </p:txBody>
      </p:sp>
      <p:sp>
        <p:nvSpPr>
          <p:cNvPr id="6" name="Subtitle 5">
            <a:extLst>
              <a:ext uri="{FF2B5EF4-FFF2-40B4-BE49-F238E27FC236}">
                <a16:creationId xmlns:a16="http://schemas.microsoft.com/office/drawing/2014/main" id="{8ED13011-50D4-47BA-FBFF-CBFD38AB8FB6}"/>
              </a:ext>
            </a:extLst>
          </p:cNvPr>
          <p:cNvSpPr>
            <a:spLocks noGrp="1"/>
          </p:cNvSpPr>
          <p:nvPr>
            <p:ph type="subTitle" idx="1"/>
          </p:nvPr>
        </p:nvSpPr>
        <p:spPr/>
        <p:txBody>
          <a:bodyPr/>
          <a:lstStyle/>
          <a:p>
            <a:endParaRPr lang="nl-NL"/>
          </a:p>
        </p:txBody>
      </p:sp>
      <p:sp>
        <p:nvSpPr>
          <p:cNvPr id="7" name="Picture Placeholder 6">
            <a:extLst>
              <a:ext uri="{FF2B5EF4-FFF2-40B4-BE49-F238E27FC236}">
                <a16:creationId xmlns:a16="http://schemas.microsoft.com/office/drawing/2014/main" id="{C736E3C5-2C16-BCD7-3A54-20AFC6F77BB2}"/>
              </a:ext>
            </a:extLst>
          </p:cNvPr>
          <p:cNvSpPr>
            <a:spLocks noGrp="1"/>
          </p:cNvSpPr>
          <p:nvPr>
            <p:ph type="pic" sz="quarter" idx="11"/>
          </p:nvPr>
        </p:nvSpPr>
        <p:spPr/>
        <p:txBody>
          <a:bodyPr/>
          <a:lstStyle/>
          <a:p>
            <a:endParaRPr lang="nl-NL"/>
          </a:p>
        </p:txBody>
      </p:sp>
      <p:sp>
        <p:nvSpPr>
          <p:cNvPr id="4" name="Slide Number Placeholder 3">
            <a:extLst>
              <a:ext uri="{FF2B5EF4-FFF2-40B4-BE49-F238E27FC236}">
                <a16:creationId xmlns:a16="http://schemas.microsoft.com/office/drawing/2014/main" id="{DCAB9943-AF00-3D1C-116C-4124169AC978}"/>
              </a:ext>
            </a:extLst>
          </p:cNvPr>
          <p:cNvSpPr>
            <a:spLocks noGrp="1"/>
          </p:cNvSpPr>
          <p:nvPr>
            <p:ph type="sldNum" sz="quarter" idx="4294967295"/>
          </p:nvPr>
        </p:nvSpPr>
        <p:spPr>
          <a:xfrm>
            <a:off x="8520113" y="6356350"/>
            <a:ext cx="623887" cy="365125"/>
          </a:xfrm>
        </p:spPr>
        <p:txBody>
          <a:bodyPr/>
          <a:lstStyle/>
          <a:p>
            <a:fld id="{25A8E426-1013-4DA1-9982-506C918562F2}" type="slidenum">
              <a:rPr lang="de-DE" smtClean="0"/>
              <a:t>13</a:t>
            </a:fld>
            <a:endParaRPr lang="de-DE"/>
          </a:p>
        </p:txBody>
      </p:sp>
    </p:spTree>
    <p:extLst>
      <p:ext uri="{BB962C8B-B14F-4D97-AF65-F5344CB8AC3E}">
        <p14:creationId xmlns:p14="http://schemas.microsoft.com/office/powerpoint/2010/main" val="352805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EB53373-6123-AB4B-DE13-971AEF5B4ECD}"/>
              </a:ext>
            </a:extLst>
          </p:cNvPr>
          <p:cNvSpPr txBox="1"/>
          <p:nvPr/>
        </p:nvSpPr>
        <p:spPr>
          <a:xfrm>
            <a:off x="5607882" y="1284033"/>
            <a:ext cx="3460680" cy="1766253"/>
          </a:xfrm>
          <a:prstGeom prst="rect">
            <a:avLst/>
          </a:prstGeom>
          <a:noFill/>
        </p:spPr>
        <p:txBody>
          <a:bodyPr wrap="square" rtlCol="0">
            <a:spAutoFit/>
          </a:bodyPr>
          <a:lstStyle/>
          <a:p>
            <a:r>
              <a:rPr lang="en-GB" sz="2400" dirty="0">
                <a:solidFill>
                  <a:schemeClr val="bg1"/>
                </a:solidFill>
                <a:highlight>
                  <a:srgbClr val="C68CBE"/>
                </a:highlight>
              </a:rPr>
              <a:t>Dr Philine van Overbeeke</a:t>
            </a:r>
          </a:p>
          <a:p>
            <a:endParaRPr lang="en-GB" sz="1013" dirty="0"/>
          </a:p>
          <a:p>
            <a:r>
              <a:rPr lang="en-GB" sz="1013" dirty="0">
                <a:solidFill>
                  <a:srgbClr val="0F1D53"/>
                </a:solidFill>
                <a:hlinkClick r:id="rId2">
                  <a:extLst>
                    <a:ext uri="{A12FA001-AC4F-418D-AE19-62706E023703}">
                      <ahyp:hlinkClr xmlns:ahyp="http://schemas.microsoft.com/office/drawing/2018/hyperlinkcolor" val="tx"/>
                    </a:ext>
                  </a:extLst>
                </a:hlinkClick>
              </a:rPr>
              <a:t>philine.vanoverbeeke@new.ox.ac.uk</a:t>
            </a:r>
            <a:endParaRPr lang="en-GB" sz="1013" dirty="0">
              <a:solidFill>
                <a:srgbClr val="0F1D53"/>
              </a:solidFill>
            </a:endParaRPr>
          </a:p>
          <a:p>
            <a:br>
              <a:rPr lang="en-GB" sz="1013" dirty="0"/>
            </a:br>
            <a:r>
              <a:rPr lang="en-GB" sz="1013" dirty="0">
                <a:solidFill>
                  <a:srgbClr val="0F1D53"/>
                </a:solidFill>
              </a:rPr>
              <a:t>Research Fellow</a:t>
            </a:r>
          </a:p>
          <a:p>
            <a:r>
              <a:rPr lang="en-GB" sz="1013" dirty="0" err="1">
                <a:solidFill>
                  <a:srgbClr val="0F1D53"/>
                </a:solidFill>
              </a:rPr>
              <a:t>Gradel</a:t>
            </a:r>
            <a:r>
              <a:rPr lang="en-GB" sz="1013" dirty="0">
                <a:solidFill>
                  <a:srgbClr val="0F1D53"/>
                </a:solidFill>
              </a:rPr>
              <a:t> Institute of Charity</a:t>
            </a:r>
          </a:p>
          <a:p>
            <a:r>
              <a:rPr lang="en-GB" sz="1013" dirty="0">
                <a:solidFill>
                  <a:srgbClr val="0F1D53"/>
                </a:solidFill>
              </a:rPr>
              <a:t>New College, University of Oxford</a:t>
            </a:r>
          </a:p>
        </p:txBody>
      </p:sp>
      <p:pic>
        <p:nvPicPr>
          <p:cNvPr id="14" name="Picture 13">
            <a:extLst>
              <a:ext uri="{FF2B5EF4-FFF2-40B4-BE49-F238E27FC236}">
                <a16:creationId xmlns:a16="http://schemas.microsoft.com/office/drawing/2014/main" id="{9292CE58-93AE-CE6C-6398-864D699CAB46}"/>
              </a:ext>
            </a:extLst>
          </p:cNvPr>
          <p:cNvPicPr>
            <a:picLocks noChangeAspect="1"/>
          </p:cNvPicPr>
          <p:nvPr/>
        </p:nvPicPr>
        <p:blipFill>
          <a:blip r:embed="rId3"/>
          <a:srcRect l="17656" t="70005" r="17109"/>
          <a:stretch/>
        </p:blipFill>
        <p:spPr>
          <a:xfrm>
            <a:off x="5047488" y="5277239"/>
            <a:ext cx="3921062" cy="719843"/>
          </a:xfrm>
          <a:prstGeom prst="rect">
            <a:avLst/>
          </a:prstGeom>
        </p:spPr>
      </p:pic>
      <p:sp>
        <p:nvSpPr>
          <p:cNvPr id="15" name="TextBox 14">
            <a:extLst>
              <a:ext uri="{FF2B5EF4-FFF2-40B4-BE49-F238E27FC236}">
                <a16:creationId xmlns:a16="http://schemas.microsoft.com/office/drawing/2014/main" id="{4FDE86B8-6896-ED53-3576-549CD6D762BC}"/>
              </a:ext>
            </a:extLst>
          </p:cNvPr>
          <p:cNvSpPr txBox="1"/>
          <p:nvPr/>
        </p:nvSpPr>
        <p:spPr>
          <a:xfrm>
            <a:off x="4096512" y="3399479"/>
            <a:ext cx="5047488" cy="1892826"/>
          </a:xfrm>
          <a:prstGeom prst="rect">
            <a:avLst/>
          </a:prstGeom>
          <a:noFill/>
        </p:spPr>
        <p:txBody>
          <a:bodyPr wrap="square" rtlCol="0">
            <a:spAutoFit/>
          </a:bodyPr>
          <a:lstStyle/>
          <a:p>
            <a:pPr marL="214313" indent="-214313">
              <a:buFont typeface="Arial" panose="020B0604020202020204" pitchFamily="34" charset="0"/>
              <a:buChar char="•"/>
            </a:pPr>
            <a:r>
              <a:rPr lang="en-GB" sz="975" dirty="0">
                <a:solidFill>
                  <a:srgbClr val="0F1D53"/>
                </a:solidFill>
                <a:latin typeface="Aptos Narrow" panose="020B0004020202020204" pitchFamily="34" charset="0"/>
              </a:rPr>
              <a:t>van Overbeeke, P.S.M., </a:t>
            </a:r>
            <a:r>
              <a:rPr lang="en-GB" sz="975" dirty="0" err="1">
                <a:solidFill>
                  <a:srgbClr val="0F1D53"/>
                </a:solidFill>
                <a:latin typeface="Aptos Narrow" panose="020B0004020202020204" pitchFamily="34" charset="0"/>
              </a:rPr>
              <a:t>Koolen</a:t>
            </a:r>
            <a:r>
              <a:rPr lang="en-GB" sz="975" dirty="0">
                <a:solidFill>
                  <a:srgbClr val="0F1D53"/>
                </a:solidFill>
                <a:latin typeface="Aptos Narrow" panose="020B0004020202020204" pitchFamily="34" charset="0"/>
              </a:rPr>
              <a:t> - Maas, S., </a:t>
            </a:r>
            <a:r>
              <a:rPr lang="en-GB" sz="975" dirty="0" err="1">
                <a:solidFill>
                  <a:srgbClr val="0F1D53"/>
                </a:solidFill>
                <a:latin typeface="Aptos Narrow" panose="020B0004020202020204" pitchFamily="34" charset="0"/>
              </a:rPr>
              <a:t>Meijs</a:t>
            </a:r>
            <a:r>
              <a:rPr lang="en-GB" sz="975" dirty="0">
                <a:solidFill>
                  <a:srgbClr val="0F1D53"/>
                </a:solidFill>
                <a:latin typeface="Aptos Narrow" panose="020B0004020202020204" pitchFamily="34" charset="0"/>
              </a:rPr>
              <a:t>, L., &amp; </a:t>
            </a:r>
            <a:r>
              <a:rPr lang="en-GB" sz="975" dirty="0" err="1">
                <a:solidFill>
                  <a:srgbClr val="0F1D53"/>
                </a:solidFill>
                <a:latin typeface="Aptos Narrow" panose="020B0004020202020204" pitchFamily="34" charset="0"/>
              </a:rPr>
              <a:t>Brudney</a:t>
            </a:r>
            <a:r>
              <a:rPr lang="en-GB" sz="975" dirty="0">
                <a:solidFill>
                  <a:srgbClr val="0F1D53"/>
                </a:solidFill>
                <a:latin typeface="Aptos Narrow" panose="020B0004020202020204" pitchFamily="34" charset="0"/>
              </a:rPr>
              <a:t>, JL. (2022). You Shall (Not) Pass: Strategies for Third-Party Gatekeepers to Enhance Volunteer Inclusion. </a:t>
            </a:r>
            <a:r>
              <a:rPr lang="en-GB" sz="975" i="1" dirty="0" err="1">
                <a:solidFill>
                  <a:srgbClr val="0F1D53"/>
                </a:solidFill>
                <a:latin typeface="Aptos Narrow" panose="020B0004020202020204" pitchFamily="34" charset="0"/>
              </a:rPr>
              <a:t>Voluntas</a:t>
            </a:r>
            <a:r>
              <a:rPr lang="en-GB" sz="975" dirty="0">
                <a:solidFill>
                  <a:srgbClr val="0F1D53"/>
                </a:solidFill>
                <a:latin typeface="Aptos Narrow" panose="020B0004020202020204" pitchFamily="34" charset="0"/>
              </a:rPr>
              <a:t>, </a:t>
            </a:r>
            <a:r>
              <a:rPr lang="en-GB" sz="975" i="1" dirty="0">
                <a:solidFill>
                  <a:srgbClr val="0F1D53"/>
                </a:solidFill>
                <a:latin typeface="Aptos Narrow" panose="020B0004020202020204" pitchFamily="34" charset="0"/>
              </a:rPr>
              <a:t>33</a:t>
            </a:r>
            <a:r>
              <a:rPr lang="en-GB" sz="975" dirty="0">
                <a:solidFill>
                  <a:srgbClr val="0F1D53"/>
                </a:solidFill>
                <a:latin typeface="Aptos Narrow" panose="020B0004020202020204" pitchFamily="34" charset="0"/>
              </a:rPr>
              <a:t>(1), 33-45. </a:t>
            </a:r>
            <a:r>
              <a:rPr lang="en-GB" sz="975" u="sng" dirty="0">
                <a:solidFill>
                  <a:srgbClr val="0F1D53"/>
                </a:solidFill>
                <a:latin typeface="Aptos Narrow" panose="020B0004020202020204" pitchFamily="34" charset="0"/>
                <a:hlinkClick r:id="rId4">
                  <a:extLst>
                    <a:ext uri="{A12FA001-AC4F-418D-AE19-62706E023703}">
                      <ahyp:hlinkClr xmlns:ahyp="http://schemas.microsoft.com/office/drawing/2018/hyperlinkcolor" val="tx"/>
                    </a:ext>
                  </a:extLst>
                </a:hlinkClick>
              </a:rPr>
              <a:t>https://doi.org/10.1007/s11266-021-00384-0</a:t>
            </a:r>
            <a:endParaRPr lang="en-GB" sz="975" u="sng" dirty="0">
              <a:solidFill>
                <a:srgbClr val="0F1D53"/>
              </a:solidFill>
              <a:latin typeface="Aptos Narrow" panose="020B0004020202020204" pitchFamily="34" charset="0"/>
            </a:endParaRPr>
          </a:p>
          <a:p>
            <a:pPr marL="214313" indent="-214313">
              <a:buFont typeface="Arial" panose="020B0604020202020204" pitchFamily="34" charset="0"/>
              <a:buChar char="•"/>
            </a:pPr>
            <a:endParaRPr lang="en-GB" sz="975" u="sng" dirty="0">
              <a:solidFill>
                <a:srgbClr val="0F1D53"/>
              </a:solidFill>
              <a:latin typeface="Aptos Narrow" panose="020B0004020202020204" pitchFamily="34" charset="0"/>
            </a:endParaRPr>
          </a:p>
          <a:p>
            <a:pPr marL="214313" indent="-214313">
              <a:buFont typeface="Arial" panose="020B0604020202020204" pitchFamily="34" charset="0"/>
              <a:buChar char="•"/>
            </a:pPr>
            <a:r>
              <a:rPr lang="en-GB" sz="975" dirty="0" err="1">
                <a:solidFill>
                  <a:srgbClr val="0F1D53"/>
                </a:solidFill>
                <a:latin typeface="Aptos Narrow" panose="020B0004020202020204" pitchFamily="34" charset="0"/>
              </a:rPr>
              <a:t>Koolen</a:t>
            </a:r>
            <a:r>
              <a:rPr lang="en-GB" sz="975" dirty="0">
                <a:solidFill>
                  <a:srgbClr val="0F1D53"/>
                </a:solidFill>
                <a:latin typeface="Aptos Narrow" panose="020B0004020202020204" pitchFamily="34" charset="0"/>
              </a:rPr>
              <a:t>-Maas, S. A., </a:t>
            </a:r>
            <a:r>
              <a:rPr lang="en-GB" sz="975" dirty="0" err="1">
                <a:solidFill>
                  <a:srgbClr val="0F1D53"/>
                </a:solidFill>
                <a:latin typeface="Aptos Narrow" panose="020B0004020202020204" pitchFamily="34" charset="0"/>
              </a:rPr>
              <a:t>Meijs</a:t>
            </a:r>
            <a:r>
              <a:rPr lang="en-GB" sz="975" dirty="0">
                <a:solidFill>
                  <a:srgbClr val="0F1D53"/>
                </a:solidFill>
                <a:latin typeface="Aptos Narrow" panose="020B0004020202020204" pitchFamily="34" charset="0"/>
              </a:rPr>
              <a:t>, L. C. P. M., van Overbeeke, P. S. M., &amp; </a:t>
            </a:r>
            <a:r>
              <a:rPr lang="en-GB" sz="975" dirty="0" err="1">
                <a:solidFill>
                  <a:srgbClr val="0F1D53"/>
                </a:solidFill>
                <a:latin typeface="Aptos Narrow" panose="020B0004020202020204" pitchFamily="34" charset="0"/>
              </a:rPr>
              <a:t>Brudney</a:t>
            </a:r>
            <a:r>
              <a:rPr lang="en-GB" sz="975" dirty="0">
                <a:solidFill>
                  <a:srgbClr val="0F1D53"/>
                </a:solidFill>
                <a:latin typeface="Aptos Narrow" panose="020B0004020202020204" pitchFamily="34" charset="0"/>
              </a:rPr>
              <a:t>, J. L. (2023). Rethinking Volunteering as a Natural Resource: A Conceptual Typology. </a:t>
            </a:r>
            <a:r>
              <a:rPr lang="en-GB" sz="975" i="1" dirty="0">
                <a:solidFill>
                  <a:srgbClr val="0F1D53"/>
                </a:solidFill>
                <a:latin typeface="Aptos Narrow" panose="020B0004020202020204" pitchFamily="34" charset="0"/>
              </a:rPr>
              <a:t>Nonprofit and Voluntary Sector Quarterly</a:t>
            </a:r>
            <a:r>
              <a:rPr lang="en-GB" sz="975" dirty="0">
                <a:solidFill>
                  <a:srgbClr val="0F1D53"/>
                </a:solidFill>
                <a:latin typeface="Aptos Narrow" panose="020B0004020202020204" pitchFamily="34" charset="0"/>
              </a:rPr>
              <a:t>, </a:t>
            </a:r>
            <a:r>
              <a:rPr lang="en-GB" sz="975" i="1" dirty="0">
                <a:solidFill>
                  <a:srgbClr val="0F1D53"/>
                </a:solidFill>
                <a:latin typeface="Aptos Narrow" panose="020B0004020202020204" pitchFamily="34" charset="0"/>
              </a:rPr>
              <a:t>52</a:t>
            </a:r>
            <a:r>
              <a:rPr lang="en-GB" sz="975" dirty="0">
                <a:solidFill>
                  <a:srgbClr val="0F1D53"/>
                </a:solidFill>
                <a:latin typeface="Aptos Narrow" panose="020B0004020202020204" pitchFamily="34" charset="0"/>
              </a:rPr>
              <a:t>(1_suppl), 353S-377S. </a:t>
            </a:r>
            <a:r>
              <a:rPr lang="en-GB" sz="975" u="sng" dirty="0">
                <a:solidFill>
                  <a:srgbClr val="0F1D53"/>
                </a:solidFill>
                <a:latin typeface="Aptos Narrow" panose="020B0004020202020204" pitchFamily="34" charset="0"/>
                <a:hlinkClick r:id="rId5">
                  <a:extLst>
                    <a:ext uri="{A12FA001-AC4F-418D-AE19-62706E023703}">
                      <ahyp:hlinkClr xmlns:ahyp="http://schemas.microsoft.com/office/drawing/2018/hyperlinkcolor" val="tx"/>
                    </a:ext>
                  </a:extLst>
                </a:hlinkClick>
              </a:rPr>
              <a:t>https://doi.org/10.1177/08997640221127947</a:t>
            </a:r>
            <a:endParaRPr lang="en-GB" sz="975" u="sng" dirty="0">
              <a:solidFill>
                <a:srgbClr val="0F1D53"/>
              </a:solidFill>
              <a:latin typeface="Aptos Narrow" panose="020B0004020202020204" pitchFamily="34" charset="0"/>
            </a:endParaRPr>
          </a:p>
          <a:p>
            <a:pPr marL="214313" indent="-214313">
              <a:buFont typeface="Arial" panose="020B0604020202020204" pitchFamily="34" charset="0"/>
              <a:buChar char="•"/>
            </a:pPr>
            <a:endParaRPr lang="en-GB" sz="975" u="sng" dirty="0">
              <a:solidFill>
                <a:srgbClr val="0F1D53"/>
              </a:solidFill>
              <a:latin typeface="Aptos Narrow" panose="020B0004020202020204" pitchFamily="34" charset="0"/>
            </a:endParaRPr>
          </a:p>
          <a:p>
            <a:pPr marL="214313" indent="-214313">
              <a:buFont typeface="Arial" panose="020B0604020202020204" pitchFamily="34" charset="0"/>
              <a:buChar char="•"/>
            </a:pPr>
            <a:r>
              <a:rPr lang="en-GB" sz="975" dirty="0">
                <a:solidFill>
                  <a:srgbClr val="0F1D53"/>
                </a:solidFill>
                <a:latin typeface="Aptos Narrow" panose="020B0004020202020204" pitchFamily="34" charset="0"/>
              </a:rPr>
              <a:t>van Overbeeke, P., &amp; </a:t>
            </a:r>
            <a:r>
              <a:rPr lang="en-GB" sz="975" dirty="0" err="1">
                <a:solidFill>
                  <a:srgbClr val="0F1D53"/>
                </a:solidFill>
                <a:latin typeface="Aptos Narrow" panose="020B0004020202020204" pitchFamily="34" charset="0"/>
              </a:rPr>
              <a:t>Ouacha</a:t>
            </a:r>
            <a:r>
              <a:rPr lang="en-GB" sz="975" dirty="0">
                <a:solidFill>
                  <a:srgbClr val="0F1D53"/>
                </a:solidFill>
                <a:latin typeface="Aptos Narrow" panose="020B0004020202020204" pitchFamily="34" charset="0"/>
              </a:rPr>
              <a:t>, M. (2022). The value of diasporic cross-border philanthropy and voluntourism. In K. </a:t>
            </a:r>
            <a:r>
              <a:rPr lang="en-GB" sz="975" dirty="0" err="1">
                <a:solidFill>
                  <a:srgbClr val="0F1D53"/>
                </a:solidFill>
                <a:latin typeface="Aptos Narrow" panose="020B0004020202020204" pitchFamily="34" charset="0"/>
              </a:rPr>
              <a:t>Biekart</a:t>
            </a:r>
            <a:r>
              <a:rPr lang="en-GB" sz="975" dirty="0">
                <a:solidFill>
                  <a:srgbClr val="0F1D53"/>
                </a:solidFill>
                <a:latin typeface="Aptos Narrow" panose="020B0004020202020204" pitchFamily="34" charset="0"/>
              </a:rPr>
              <a:t>, &amp; A. Fowler (Eds.), </a:t>
            </a:r>
            <a:r>
              <a:rPr lang="en-GB" sz="975" i="1" dirty="0">
                <a:solidFill>
                  <a:srgbClr val="0F1D53"/>
                </a:solidFill>
                <a:latin typeface="Aptos Narrow" panose="020B0004020202020204" pitchFamily="34" charset="0"/>
              </a:rPr>
              <a:t>A Research Agenda for Civil Society </a:t>
            </a:r>
            <a:r>
              <a:rPr lang="en-GB" sz="975" dirty="0">
                <a:solidFill>
                  <a:srgbClr val="0F1D53"/>
                </a:solidFill>
                <a:latin typeface="Aptos Narrow" panose="020B0004020202020204" pitchFamily="34" charset="0"/>
              </a:rPr>
              <a:t>(pp. 173-187). Edward Elgar Publishing. </a:t>
            </a:r>
            <a:r>
              <a:rPr lang="en-GB" sz="975" u="sng" dirty="0">
                <a:solidFill>
                  <a:srgbClr val="0F1D53"/>
                </a:solidFill>
                <a:latin typeface="Aptos Narrow" panose="020B0004020202020204" pitchFamily="34" charset="0"/>
                <a:hlinkClick r:id="rId6">
                  <a:extLst>
                    <a:ext uri="{A12FA001-AC4F-418D-AE19-62706E023703}">
                      <ahyp:hlinkClr xmlns:ahyp="http://schemas.microsoft.com/office/drawing/2018/hyperlinkcolor" val="tx"/>
                    </a:ext>
                  </a:extLst>
                </a:hlinkClick>
              </a:rPr>
              <a:t>https://doi.org/10.4337/9781800378155.00021</a:t>
            </a:r>
            <a:endParaRPr lang="en-GB" sz="975" dirty="0">
              <a:solidFill>
                <a:srgbClr val="0F1D53"/>
              </a:solidFill>
              <a:latin typeface="Aptos Narrow" panose="020B0004020202020204" pitchFamily="34" charset="0"/>
            </a:endParaRPr>
          </a:p>
        </p:txBody>
      </p:sp>
      <p:grpSp>
        <p:nvGrpSpPr>
          <p:cNvPr id="17" name="Group 16">
            <a:extLst>
              <a:ext uri="{FF2B5EF4-FFF2-40B4-BE49-F238E27FC236}">
                <a16:creationId xmlns:a16="http://schemas.microsoft.com/office/drawing/2014/main" id="{D005954E-73FA-7A99-4A28-9718B50627B5}"/>
              </a:ext>
            </a:extLst>
          </p:cNvPr>
          <p:cNvGrpSpPr/>
          <p:nvPr/>
        </p:nvGrpSpPr>
        <p:grpSpPr>
          <a:xfrm>
            <a:off x="-6858" y="858830"/>
            <a:ext cx="3882092" cy="5143500"/>
            <a:chOff x="-9144" y="2107"/>
            <a:chExt cx="5176122" cy="6858000"/>
          </a:xfrm>
        </p:grpSpPr>
        <p:pic>
          <p:nvPicPr>
            <p:cNvPr id="5" name="Picture 4">
              <a:extLst>
                <a:ext uri="{FF2B5EF4-FFF2-40B4-BE49-F238E27FC236}">
                  <a16:creationId xmlns:a16="http://schemas.microsoft.com/office/drawing/2014/main" id="{15EC8B1B-F816-5E25-8F52-00967F256F38}"/>
                </a:ext>
              </a:extLst>
            </p:cNvPr>
            <p:cNvPicPr>
              <a:picLocks noChangeAspect="1"/>
            </p:cNvPicPr>
            <p:nvPr/>
          </p:nvPicPr>
          <p:blipFill>
            <a:blip r:embed="rId7"/>
            <a:stretch>
              <a:fillRect/>
            </a:stretch>
          </p:blipFill>
          <p:spPr>
            <a:xfrm>
              <a:off x="-9144" y="2107"/>
              <a:ext cx="5176122" cy="6858000"/>
            </a:xfrm>
            <a:prstGeom prst="rect">
              <a:avLst/>
            </a:prstGeom>
          </p:spPr>
        </p:pic>
        <p:sp>
          <p:nvSpPr>
            <p:cNvPr id="16" name="TextBox 15">
              <a:extLst>
                <a:ext uri="{FF2B5EF4-FFF2-40B4-BE49-F238E27FC236}">
                  <a16:creationId xmlns:a16="http://schemas.microsoft.com/office/drawing/2014/main" id="{A984339B-3C97-0906-A910-5030C527A34B}"/>
                </a:ext>
              </a:extLst>
            </p:cNvPr>
            <p:cNvSpPr txBox="1"/>
            <p:nvPr/>
          </p:nvSpPr>
          <p:spPr>
            <a:xfrm>
              <a:off x="3995927" y="777240"/>
              <a:ext cx="201168" cy="330945"/>
            </a:xfrm>
            <a:prstGeom prst="rect">
              <a:avLst/>
            </a:prstGeom>
            <a:solidFill>
              <a:schemeClr val="bg1"/>
            </a:solidFill>
          </p:spPr>
          <p:txBody>
            <a:bodyPr wrap="square" rtlCol="0">
              <a:spAutoFit/>
            </a:bodyPr>
            <a:lstStyle/>
            <a:p>
              <a:endParaRPr lang="en-GB" sz="1013" dirty="0"/>
            </a:p>
          </p:txBody>
        </p:sp>
      </p:grpSp>
      <p:pic>
        <p:nvPicPr>
          <p:cNvPr id="12" name="Picture 11" descr="A person leaning against a wall&#10;&#10;Description automatically generated">
            <a:extLst>
              <a:ext uri="{FF2B5EF4-FFF2-40B4-BE49-F238E27FC236}">
                <a16:creationId xmlns:a16="http://schemas.microsoft.com/office/drawing/2014/main" id="{97A2AFDE-F970-EE7A-B7BD-EC18E46C408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276" t="5245" r="19431" b="-1579"/>
          <a:stretch/>
        </p:blipFill>
        <p:spPr>
          <a:xfrm>
            <a:off x="3147822" y="992891"/>
            <a:ext cx="2249424" cy="2249424"/>
          </a:xfrm>
          <a:prstGeom prst="flowChartConnector">
            <a:avLst/>
          </a:prstGeom>
        </p:spPr>
      </p:pic>
      <p:sp>
        <p:nvSpPr>
          <p:cNvPr id="2" name="Footer Placeholder 3">
            <a:extLst>
              <a:ext uri="{FF2B5EF4-FFF2-40B4-BE49-F238E27FC236}">
                <a16:creationId xmlns:a16="http://schemas.microsoft.com/office/drawing/2014/main" id="{EAEE3657-96B5-5316-3EF3-FE148A44DF10}"/>
              </a:ext>
            </a:extLst>
          </p:cNvPr>
          <p:cNvSpPr>
            <a:spLocks noGrp="1"/>
          </p:cNvSpPr>
          <p:nvPr/>
        </p:nvSpPr>
        <p:spPr>
          <a:xfrm>
            <a:off x="5492390" y="6433756"/>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411400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6CA6D-C58B-4647-AD80-CB97B557DFB2}"/>
              </a:ext>
            </a:extLst>
          </p:cNvPr>
          <p:cNvSpPr>
            <a:spLocks noGrp="1"/>
          </p:cNvSpPr>
          <p:nvPr>
            <p:ph type="title"/>
          </p:nvPr>
        </p:nvSpPr>
        <p:spPr>
          <a:xfrm>
            <a:off x="628073" y="11528"/>
            <a:ext cx="7407563" cy="468764"/>
          </a:xfrm>
        </p:spPr>
        <p:txBody>
          <a:bodyPr/>
          <a:lstStyle/>
          <a:p>
            <a:br>
              <a:rPr lang="en-GB" dirty="0"/>
            </a:br>
            <a:r>
              <a:rPr lang="en-GB" dirty="0" err="1"/>
              <a:t>drie</a:t>
            </a:r>
            <a:r>
              <a:rPr lang="en-GB" dirty="0"/>
              <a:t> </a:t>
            </a:r>
            <a:r>
              <a:rPr lang="en-GB" dirty="0" err="1"/>
              <a:t>niveaus</a:t>
            </a:r>
            <a:r>
              <a:rPr lang="en-GB" dirty="0"/>
              <a:t> </a:t>
            </a:r>
            <a:r>
              <a:rPr lang="en-GB" dirty="0" err="1"/>
              <a:t>en</a:t>
            </a:r>
            <a:r>
              <a:rPr lang="en-GB" dirty="0"/>
              <a:t> </a:t>
            </a:r>
            <a:r>
              <a:rPr lang="en-GB" dirty="0" err="1"/>
              <a:t>veel</a:t>
            </a:r>
            <a:r>
              <a:rPr lang="en-GB" dirty="0"/>
              <a:t> </a:t>
            </a:r>
            <a:r>
              <a:rPr lang="en-GB" dirty="0" err="1"/>
              <a:t>betrokken</a:t>
            </a:r>
            <a:r>
              <a:rPr lang="en-GB" dirty="0"/>
              <a:t> stakeholders </a:t>
            </a:r>
            <a:r>
              <a:rPr lang="en-GB" sz="1200" dirty="0"/>
              <a:t>(Van Overbeeke, 2024)</a:t>
            </a:r>
            <a:endParaRPr lang="en-GB" dirty="0"/>
          </a:p>
        </p:txBody>
      </p:sp>
      <p:sp>
        <p:nvSpPr>
          <p:cNvPr id="5" name="Footer Placeholder 4">
            <a:extLst>
              <a:ext uri="{FF2B5EF4-FFF2-40B4-BE49-F238E27FC236}">
                <a16:creationId xmlns:a16="http://schemas.microsoft.com/office/drawing/2014/main" id="{8E046B55-0216-4570-8AD6-0FB5BAFAF370}"/>
              </a:ext>
            </a:extLst>
          </p:cNvPr>
          <p:cNvSpPr>
            <a:spLocks noGrp="1"/>
          </p:cNvSpPr>
          <p:nvPr>
            <p:ph type="ftr" sz="quarter" idx="11"/>
          </p:nvPr>
        </p:nvSpPr>
        <p:spPr/>
        <p:txBody>
          <a:bodyPr/>
          <a:lstStyle/>
          <a:p>
            <a:endParaRPr lang="en-GB" dirty="0"/>
          </a:p>
        </p:txBody>
      </p:sp>
      <p:pic>
        <p:nvPicPr>
          <p:cNvPr id="3" name="Content Placeholder 6">
            <a:extLst>
              <a:ext uri="{FF2B5EF4-FFF2-40B4-BE49-F238E27FC236}">
                <a16:creationId xmlns:a16="http://schemas.microsoft.com/office/drawing/2014/main" id="{85210D65-F581-B5D1-26B2-12AB8E359D70}"/>
              </a:ext>
            </a:extLst>
          </p:cNvPr>
          <p:cNvPicPr>
            <a:picLocks noChangeAspect="1"/>
          </p:cNvPicPr>
          <p:nvPr/>
        </p:nvPicPr>
        <p:blipFill>
          <a:blip r:embed="rId2"/>
          <a:srcRect r="2559"/>
          <a:stretch/>
        </p:blipFill>
        <p:spPr>
          <a:xfrm>
            <a:off x="1351281" y="1075930"/>
            <a:ext cx="7648080" cy="4833664"/>
          </a:xfrm>
          <a:prstGeom prst="rect">
            <a:avLst/>
          </a:prstGeom>
        </p:spPr>
      </p:pic>
      <p:sp>
        <p:nvSpPr>
          <p:cNvPr id="9" name="Footer Placeholder 3">
            <a:extLst>
              <a:ext uri="{FF2B5EF4-FFF2-40B4-BE49-F238E27FC236}">
                <a16:creationId xmlns:a16="http://schemas.microsoft.com/office/drawing/2014/main" id="{08228810-3C93-BD7C-ACF6-6816D9BC2B32}"/>
              </a:ext>
            </a:extLst>
          </p:cNvPr>
          <p:cNvSpPr>
            <a:spLocks noGrp="1"/>
          </p:cNvSpPr>
          <p:nvPr/>
        </p:nvSpPr>
        <p:spPr>
          <a:xfrm>
            <a:off x="5227204" y="6219429"/>
            <a:ext cx="3086100" cy="273844"/>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 [2025] Erasmus University Rotterdam, All rights reserved. No text and datamining.</a:t>
            </a:r>
            <a:endParaRPr lang="de-DE"/>
          </a:p>
        </p:txBody>
      </p:sp>
    </p:spTree>
    <p:extLst>
      <p:ext uri="{BB962C8B-B14F-4D97-AF65-F5344CB8AC3E}">
        <p14:creationId xmlns:p14="http://schemas.microsoft.com/office/powerpoint/2010/main" val="186954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A44C-8239-3B5F-DEAD-B0292135B868}"/>
              </a:ext>
            </a:extLst>
          </p:cNvPr>
          <p:cNvSpPr>
            <a:spLocks noGrp="1"/>
          </p:cNvSpPr>
          <p:nvPr>
            <p:ph type="title"/>
          </p:nvPr>
        </p:nvSpPr>
        <p:spPr>
          <a:xfrm>
            <a:off x="367200" y="206897"/>
            <a:ext cx="7084800" cy="478936"/>
          </a:xfrm>
        </p:spPr>
        <p:txBody>
          <a:bodyPr anchor="t">
            <a:normAutofit/>
          </a:bodyPr>
          <a:lstStyle/>
          <a:p>
            <a:r>
              <a:rPr lang="en-US" dirty="0" err="1"/>
              <a:t>Fundamentele</a:t>
            </a:r>
            <a:r>
              <a:rPr lang="en-US" dirty="0"/>
              <a:t> </a:t>
            </a:r>
            <a:r>
              <a:rPr lang="en-US" dirty="0" err="1"/>
              <a:t>verschillen</a:t>
            </a:r>
            <a:r>
              <a:rPr lang="en-US" dirty="0"/>
              <a:t> </a:t>
            </a:r>
            <a:r>
              <a:rPr lang="en-US" dirty="0" err="1"/>
              <a:t>tussen</a:t>
            </a:r>
            <a:r>
              <a:rPr lang="en-US" dirty="0"/>
              <a:t> </a:t>
            </a:r>
            <a:r>
              <a:rPr lang="en-US" dirty="0" err="1"/>
              <a:t>beroepskrachten</a:t>
            </a:r>
            <a:r>
              <a:rPr lang="en-US" dirty="0"/>
              <a:t> en </a:t>
            </a:r>
            <a:r>
              <a:rPr lang="en-US" dirty="0" err="1"/>
              <a:t>vrijwilligers</a:t>
            </a:r>
            <a:endParaRPr lang="nl-NL" dirty="0"/>
          </a:p>
        </p:txBody>
      </p:sp>
      <p:pic>
        <p:nvPicPr>
          <p:cNvPr id="7" name="Content Placeholder 6" descr="Cheers with solid fill">
            <a:extLst>
              <a:ext uri="{FF2B5EF4-FFF2-40B4-BE49-F238E27FC236}">
                <a16:creationId xmlns:a16="http://schemas.microsoft.com/office/drawing/2014/main" id="{735A016F-707D-45B0-4979-A0997605F58C}"/>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2109" y="1724627"/>
            <a:ext cx="3865945" cy="3865945"/>
          </a:xfrm>
        </p:spPr>
      </p:pic>
      <p:sp>
        <p:nvSpPr>
          <p:cNvPr id="4" name="Slide Number Placeholder 3">
            <a:extLst>
              <a:ext uri="{FF2B5EF4-FFF2-40B4-BE49-F238E27FC236}">
                <a16:creationId xmlns:a16="http://schemas.microsoft.com/office/drawing/2014/main" id="{19A2E76F-9A6C-155E-0D89-5E1082628276}"/>
              </a:ext>
            </a:extLst>
          </p:cNvPr>
          <p:cNvSpPr>
            <a:spLocks noGrp="1"/>
          </p:cNvSpPr>
          <p:nvPr>
            <p:ph type="sldNum" sz="quarter" idx="12"/>
          </p:nvPr>
        </p:nvSpPr>
        <p:spPr>
          <a:xfrm>
            <a:off x="8168054" y="6356351"/>
            <a:ext cx="624254" cy="365125"/>
          </a:xfrm>
        </p:spPr>
        <p:txBody>
          <a:bodyPr anchor="ctr">
            <a:normAutofit/>
          </a:bodyPr>
          <a:lstStyle/>
          <a:p>
            <a:pPr>
              <a:spcAft>
                <a:spcPts val="600"/>
              </a:spcAft>
            </a:pPr>
            <a:fld id="{25A8E426-1013-4DA1-9982-506C918562F2}" type="slidenum">
              <a:rPr lang="de-DE" smtClean="0"/>
              <a:pPr>
                <a:spcAft>
                  <a:spcPts val="600"/>
                </a:spcAft>
              </a:pPr>
              <a:t>16</a:t>
            </a:fld>
            <a:endParaRPr lang="de-DE"/>
          </a:p>
        </p:txBody>
      </p:sp>
      <p:graphicFrame>
        <p:nvGraphicFramePr>
          <p:cNvPr id="6" name="Content Placeholder 2">
            <a:extLst>
              <a:ext uri="{FF2B5EF4-FFF2-40B4-BE49-F238E27FC236}">
                <a16:creationId xmlns:a16="http://schemas.microsoft.com/office/drawing/2014/main" id="{B1C27BC6-CDED-92B6-213B-4ADA25B60D6B}"/>
              </a:ext>
            </a:extLst>
          </p:cNvPr>
          <p:cNvGraphicFramePr>
            <a:graphicFrameLocks noGrp="1"/>
          </p:cNvGraphicFramePr>
          <p:nvPr>
            <p:ph sz="half" idx="1"/>
          </p:nvPr>
        </p:nvGraphicFramePr>
        <p:xfrm>
          <a:off x="367200" y="1047751"/>
          <a:ext cx="3886200" cy="5129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B09A8899-000D-107A-9C13-D4DF96728EAD}"/>
              </a:ext>
            </a:extLst>
          </p:cNvPr>
          <p:cNvSpPr txBox="1"/>
          <p:nvPr/>
        </p:nvSpPr>
        <p:spPr>
          <a:xfrm>
            <a:off x="5102198" y="6176965"/>
            <a:ext cx="2933816" cy="300082"/>
          </a:xfrm>
          <a:prstGeom prst="rect">
            <a:avLst/>
          </a:prstGeom>
          <a:noFill/>
        </p:spPr>
        <p:txBody>
          <a:bodyPr wrap="none" rtlCol="0">
            <a:spAutoFit/>
          </a:bodyPr>
          <a:lstStyle/>
          <a:p>
            <a:r>
              <a:rPr lang="en-US" dirty="0"/>
              <a:t>Cnaan et al, 1996; Metz et al, 2017)</a:t>
            </a:r>
            <a:endParaRPr lang="nl-NL" dirty="0"/>
          </a:p>
        </p:txBody>
      </p:sp>
      <p:sp>
        <p:nvSpPr>
          <p:cNvPr id="5" name="Footer Placeholder 3">
            <a:extLst>
              <a:ext uri="{FF2B5EF4-FFF2-40B4-BE49-F238E27FC236}">
                <a16:creationId xmlns:a16="http://schemas.microsoft.com/office/drawing/2014/main" id="{BB1606DD-2DBF-576C-C906-4931831D4F9A}"/>
              </a:ext>
            </a:extLst>
          </p:cNvPr>
          <p:cNvSpPr>
            <a:spLocks noGrp="1"/>
          </p:cNvSpPr>
          <p:nvPr/>
        </p:nvSpPr>
        <p:spPr>
          <a:xfrm>
            <a:off x="1107986" y="6383134"/>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387204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7C9C-D663-FEB7-0974-0D838F20D2E1}"/>
              </a:ext>
            </a:extLst>
          </p:cNvPr>
          <p:cNvSpPr>
            <a:spLocks noGrp="1"/>
          </p:cNvSpPr>
          <p:nvPr>
            <p:ph type="title"/>
          </p:nvPr>
        </p:nvSpPr>
        <p:spPr/>
        <p:txBody>
          <a:bodyPr/>
          <a:lstStyle/>
          <a:p>
            <a:r>
              <a:rPr lang="en-US" dirty="0"/>
              <a:t>De </a:t>
            </a:r>
            <a:r>
              <a:rPr lang="en-US" dirty="0" err="1"/>
              <a:t>waarde</a:t>
            </a:r>
            <a:r>
              <a:rPr lang="en-US" dirty="0"/>
              <a:t> van </a:t>
            </a:r>
            <a:r>
              <a:rPr lang="en-US" dirty="0" err="1"/>
              <a:t>vrijwilligers</a:t>
            </a:r>
            <a:r>
              <a:rPr lang="en-US" dirty="0"/>
              <a:t> in </a:t>
            </a:r>
            <a:r>
              <a:rPr lang="en-US" dirty="0" err="1"/>
              <a:t>een</a:t>
            </a:r>
            <a:r>
              <a:rPr lang="en-US" dirty="0"/>
              <a:t> </a:t>
            </a:r>
            <a:r>
              <a:rPr lang="en-US" dirty="0" err="1"/>
              <a:t>interventie</a:t>
            </a:r>
            <a:endParaRPr lang="nl-NL" dirty="0"/>
          </a:p>
        </p:txBody>
      </p:sp>
      <p:sp>
        <p:nvSpPr>
          <p:cNvPr id="3" name="Content Placeholder 2">
            <a:extLst>
              <a:ext uri="{FF2B5EF4-FFF2-40B4-BE49-F238E27FC236}">
                <a16:creationId xmlns:a16="http://schemas.microsoft.com/office/drawing/2014/main" id="{92719403-766F-95EA-B6F9-ACB0281F9B7A}"/>
              </a:ext>
            </a:extLst>
          </p:cNvPr>
          <p:cNvSpPr>
            <a:spLocks noGrp="1"/>
          </p:cNvSpPr>
          <p:nvPr>
            <p:ph idx="1"/>
          </p:nvPr>
        </p:nvSpPr>
        <p:spPr/>
        <p:txBody>
          <a:bodyPr/>
          <a:lstStyle/>
          <a:p>
            <a:r>
              <a:rPr lang="en-US" sz="2000" b="1" dirty="0" err="1"/>
              <a:t>Onderzoek</a:t>
            </a:r>
            <a:r>
              <a:rPr lang="en-US" sz="2000" b="1" dirty="0"/>
              <a:t> van Philine van Overbeeke RSM (</a:t>
            </a:r>
            <a:r>
              <a:rPr lang="en-US" sz="2000" b="1" dirty="0" err="1"/>
              <a:t>promotie</a:t>
            </a:r>
            <a:r>
              <a:rPr lang="en-US" sz="2000" b="1" dirty="0"/>
              <a:t> 2024)</a:t>
            </a:r>
            <a:endParaRPr lang="nl-NL" b="1" dirty="0"/>
          </a:p>
        </p:txBody>
      </p:sp>
      <p:sp>
        <p:nvSpPr>
          <p:cNvPr id="4" name="Slide Number Placeholder 3">
            <a:extLst>
              <a:ext uri="{FF2B5EF4-FFF2-40B4-BE49-F238E27FC236}">
                <a16:creationId xmlns:a16="http://schemas.microsoft.com/office/drawing/2014/main" id="{1CE57640-B6F3-D3FA-20AC-58165F75FEA9}"/>
              </a:ext>
            </a:extLst>
          </p:cNvPr>
          <p:cNvSpPr>
            <a:spLocks noGrp="1"/>
          </p:cNvSpPr>
          <p:nvPr>
            <p:ph type="sldNum" sz="quarter" idx="12"/>
          </p:nvPr>
        </p:nvSpPr>
        <p:spPr/>
        <p:txBody>
          <a:bodyPr/>
          <a:lstStyle/>
          <a:p>
            <a:fld id="{25A8E426-1013-4DA1-9982-506C918562F2}" type="slidenum">
              <a:rPr lang="de-DE" smtClean="0"/>
              <a:t>17</a:t>
            </a:fld>
            <a:endParaRPr lang="de-DE"/>
          </a:p>
        </p:txBody>
      </p:sp>
      <p:sp>
        <p:nvSpPr>
          <p:cNvPr id="5" name="TextBox 4">
            <a:extLst>
              <a:ext uri="{FF2B5EF4-FFF2-40B4-BE49-F238E27FC236}">
                <a16:creationId xmlns:a16="http://schemas.microsoft.com/office/drawing/2014/main" id="{5A0469D6-2C39-DE0D-C157-A40EEB0FA262}"/>
              </a:ext>
            </a:extLst>
          </p:cNvPr>
          <p:cNvSpPr txBox="1"/>
          <p:nvPr/>
        </p:nvSpPr>
        <p:spPr>
          <a:xfrm>
            <a:off x="0" y="3429000"/>
            <a:ext cx="2542876" cy="646331"/>
          </a:xfrm>
          <a:prstGeom prst="rect">
            <a:avLst/>
          </a:prstGeom>
          <a:noFill/>
        </p:spPr>
        <p:txBody>
          <a:bodyPr wrap="none" rtlCol="0">
            <a:spAutoFit/>
          </a:bodyPr>
          <a:lstStyle/>
          <a:p>
            <a:r>
              <a:rPr lang="en-US" sz="3600" dirty="0" err="1"/>
              <a:t>Cooperatie</a:t>
            </a:r>
            <a:endParaRPr lang="en-US" sz="3600" dirty="0"/>
          </a:p>
        </p:txBody>
      </p:sp>
      <p:sp>
        <p:nvSpPr>
          <p:cNvPr id="8" name="TextBox 7">
            <a:extLst>
              <a:ext uri="{FF2B5EF4-FFF2-40B4-BE49-F238E27FC236}">
                <a16:creationId xmlns:a16="http://schemas.microsoft.com/office/drawing/2014/main" id="{995E7514-DFB9-F4BE-E40B-C1E98731A533}"/>
              </a:ext>
            </a:extLst>
          </p:cNvPr>
          <p:cNvSpPr txBox="1"/>
          <p:nvPr/>
        </p:nvSpPr>
        <p:spPr>
          <a:xfrm>
            <a:off x="2519895" y="4328204"/>
            <a:ext cx="6446824" cy="1815882"/>
          </a:xfrm>
          <a:prstGeom prst="rect">
            <a:avLst/>
          </a:prstGeom>
          <a:noFill/>
        </p:spPr>
        <p:txBody>
          <a:bodyPr wrap="square" rtlCol="0">
            <a:spAutoFit/>
          </a:bodyPr>
          <a:lstStyle/>
          <a:p>
            <a:r>
              <a:rPr lang="en-US" sz="3200" dirty="0" err="1"/>
              <a:t>Supplementie</a:t>
            </a:r>
            <a:r>
              <a:rPr lang="en-US" sz="3200" dirty="0"/>
              <a:t> = </a:t>
            </a:r>
            <a:r>
              <a:rPr lang="en-US" sz="3200" dirty="0" err="1"/>
              <a:t>vrijwilligers</a:t>
            </a:r>
            <a:endParaRPr lang="en-US" sz="3200" dirty="0"/>
          </a:p>
          <a:p>
            <a:r>
              <a:rPr lang="en-US" sz="2000" dirty="0"/>
              <a:t>(</a:t>
            </a:r>
            <a:r>
              <a:rPr lang="en-US" sz="2000" dirty="0" err="1"/>
              <a:t>mogelijk</a:t>
            </a:r>
            <a:r>
              <a:rPr lang="en-US" sz="2000" dirty="0"/>
              <a:t> </a:t>
            </a:r>
            <a:r>
              <a:rPr lang="en-US" sz="2000" dirty="0" err="1"/>
              <a:t>verdringing</a:t>
            </a:r>
            <a:r>
              <a:rPr lang="en-US" sz="2000" dirty="0"/>
              <a:t>)</a:t>
            </a:r>
          </a:p>
          <a:p>
            <a:r>
              <a:rPr lang="en-US" sz="2000" dirty="0" err="1"/>
              <a:t>Vrijwilligers</a:t>
            </a:r>
            <a:r>
              <a:rPr lang="en-US" sz="2000" dirty="0"/>
              <a:t> </a:t>
            </a:r>
            <a:r>
              <a:rPr lang="en-US" sz="2000" dirty="0" err="1"/>
              <a:t>en</a:t>
            </a:r>
            <a:r>
              <a:rPr lang="en-US" sz="2000" dirty="0"/>
              <a:t> </a:t>
            </a:r>
            <a:r>
              <a:rPr lang="en-US" sz="2000" dirty="0" err="1"/>
              <a:t>beroepskrachten</a:t>
            </a:r>
            <a:r>
              <a:rPr lang="en-US" sz="2000" dirty="0"/>
              <a:t> </a:t>
            </a:r>
            <a:r>
              <a:rPr lang="en-US" sz="2000" dirty="0" err="1"/>
              <a:t>zijn</a:t>
            </a:r>
            <a:r>
              <a:rPr lang="en-US" sz="2000" dirty="0"/>
              <a:t> </a:t>
            </a:r>
            <a:r>
              <a:rPr lang="en-US" sz="2000" dirty="0" err="1"/>
              <a:t>dezelfde</a:t>
            </a:r>
            <a:r>
              <a:rPr lang="en-US" sz="2000" dirty="0"/>
              <a:t> </a:t>
            </a:r>
            <a:r>
              <a:rPr lang="en-US" sz="2000" dirty="0" err="1"/>
              <a:t>schakels</a:t>
            </a:r>
            <a:r>
              <a:rPr lang="en-US" sz="2000" dirty="0"/>
              <a:t> in </a:t>
            </a:r>
            <a:r>
              <a:rPr lang="en-US" sz="2000" dirty="0" err="1"/>
              <a:t>interventie</a:t>
            </a:r>
            <a:endParaRPr lang="en-US" sz="2000" dirty="0"/>
          </a:p>
          <a:p>
            <a:endParaRPr lang="en-US" sz="2000" dirty="0"/>
          </a:p>
        </p:txBody>
      </p:sp>
      <p:sp>
        <p:nvSpPr>
          <p:cNvPr id="9" name="TextBox 8">
            <a:extLst>
              <a:ext uri="{FF2B5EF4-FFF2-40B4-BE49-F238E27FC236}">
                <a16:creationId xmlns:a16="http://schemas.microsoft.com/office/drawing/2014/main" id="{3E2383DA-E4DB-2F52-C6B0-0F39F5B9A402}"/>
              </a:ext>
            </a:extLst>
          </p:cNvPr>
          <p:cNvSpPr txBox="1"/>
          <p:nvPr/>
        </p:nvSpPr>
        <p:spPr>
          <a:xfrm>
            <a:off x="2436383" y="1889850"/>
            <a:ext cx="6487808" cy="1508105"/>
          </a:xfrm>
          <a:prstGeom prst="rect">
            <a:avLst/>
          </a:prstGeom>
          <a:noFill/>
        </p:spPr>
        <p:txBody>
          <a:bodyPr wrap="square" rtlCol="0">
            <a:spAutoFit/>
          </a:bodyPr>
          <a:lstStyle/>
          <a:p>
            <a:r>
              <a:rPr lang="en-US" sz="3200" dirty="0" err="1"/>
              <a:t>Complementie</a:t>
            </a:r>
            <a:r>
              <a:rPr lang="en-US" sz="3200" dirty="0"/>
              <a:t> = </a:t>
            </a:r>
            <a:r>
              <a:rPr lang="en-US" sz="3200" dirty="0" err="1"/>
              <a:t>vrijwilligerswerk</a:t>
            </a:r>
            <a:endParaRPr lang="en-US" sz="3200" dirty="0"/>
          </a:p>
          <a:p>
            <a:r>
              <a:rPr lang="en-US" sz="2000" dirty="0"/>
              <a:t>(</a:t>
            </a:r>
            <a:r>
              <a:rPr lang="en-US" sz="2000" dirty="0" err="1"/>
              <a:t>niet</a:t>
            </a:r>
            <a:r>
              <a:rPr lang="en-US" sz="2000" dirty="0"/>
              <a:t> </a:t>
            </a:r>
            <a:r>
              <a:rPr lang="en-US" sz="2000" dirty="0" err="1"/>
              <a:t>verdringing</a:t>
            </a:r>
            <a:r>
              <a:rPr lang="en-US" sz="2000" dirty="0"/>
              <a:t>)</a:t>
            </a:r>
          </a:p>
          <a:p>
            <a:r>
              <a:rPr lang="en-US" sz="2000" dirty="0" err="1"/>
              <a:t>Vrijwilligers</a:t>
            </a:r>
            <a:r>
              <a:rPr lang="en-US" sz="2000" dirty="0"/>
              <a:t> </a:t>
            </a:r>
            <a:r>
              <a:rPr lang="en-US" sz="2000" dirty="0" err="1"/>
              <a:t>en</a:t>
            </a:r>
            <a:r>
              <a:rPr lang="en-US" sz="2000" dirty="0"/>
              <a:t> </a:t>
            </a:r>
            <a:r>
              <a:rPr lang="en-US" sz="2000" dirty="0" err="1"/>
              <a:t>beroepskrachten</a:t>
            </a:r>
            <a:r>
              <a:rPr lang="en-US" sz="2000" dirty="0"/>
              <a:t> </a:t>
            </a:r>
            <a:r>
              <a:rPr lang="en-US" sz="2000" dirty="0" err="1"/>
              <a:t>zijn</a:t>
            </a:r>
            <a:r>
              <a:rPr lang="en-US" sz="2000" dirty="0"/>
              <a:t> </a:t>
            </a:r>
            <a:r>
              <a:rPr lang="en-US" sz="2000" dirty="0" err="1"/>
              <a:t>andere</a:t>
            </a:r>
            <a:r>
              <a:rPr lang="en-US" sz="2000" dirty="0"/>
              <a:t> </a:t>
            </a:r>
            <a:r>
              <a:rPr lang="en-US" sz="2000" dirty="0" err="1"/>
              <a:t>schakels</a:t>
            </a:r>
            <a:r>
              <a:rPr lang="en-US" sz="2000" dirty="0"/>
              <a:t> in </a:t>
            </a:r>
            <a:r>
              <a:rPr lang="en-US" sz="2000" dirty="0" err="1"/>
              <a:t>interventie</a:t>
            </a:r>
            <a:endParaRPr lang="en-US" sz="2000" dirty="0"/>
          </a:p>
        </p:txBody>
      </p:sp>
      <p:sp>
        <p:nvSpPr>
          <p:cNvPr id="6" name="TextBox 5">
            <a:extLst>
              <a:ext uri="{FF2B5EF4-FFF2-40B4-BE49-F238E27FC236}">
                <a16:creationId xmlns:a16="http://schemas.microsoft.com/office/drawing/2014/main" id="{D59FC726-29B6-C890-F2E2-A78E96F75B99}"/>
              </a:ext>
            </a:extLst>
          </p:cNvPr>
          <p:cNvSpPr txBox="1"/>
          <p:nvPr/>
        </p:nvSpPr>
        <p:spPr>
          <a:xfrm>
            <a:off x="996417" y="6108125"/>
            <a:ext cx="3985497"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Appreciating what matters:</a:t>
            </a:r>
            <a:br>
              <a:rPr lang="en-US" sz="1200" dirty="0">
                <a:ea typeface="+mn-lt"/>
                <a:cs typeface="+mn-lt"/>
              </a:rPr>
            </a:br>
            <a:r>
              <a:rPr lang="en-US" sz="1200" dirty="0">
                <a:ea typeface="+mn-lt"/>
                <a:cs typeface="+mn-lt"/>
              </a:rPr>
              <a:t>Capturing the many dimensions of volunteer value</a:t>
            </a:r>
            <a:endParaRPr lang="en-US" sz="1050" dirty="0"/>
          </a:p>
          <a:p>
            <a:r>
              <a:rPr lang="en-US" sz="1050" dirty="0">
                <a:ea typeface="+mn-lt"/>
                <a:cs typeface="+mn-lt"/>
              </a:rPr>
              <a:t>Philine S. M. van Overbeeke, 2024</a:t>
            </a:r>
          </a:p>
        </p:txBody>
      </p:sp>
      <p:sp>
        <p:nvSpPr>
          <p:cNvPr id="7" name="Footer Placeholder 3">
            <a:extLst>
              <a:ext uri="{FF2B5EF4-FFF2-40B4-BE49-F238E27FC236}">
                <a16:creationId xmlns:a16="http://schemas.microsoft.com/office/drawing/2014/main" id="{375B942A-B2F2-41F6-37EC-651793AE3999}"/>
              </a:ext>
            </a:extLst>
          </p:cNvPr>
          <p:cNvSpPr>
            <a:spLocks noGrp="1"/>
          </p:cNvSpPr>
          <p:nvPr/>
        </p:nvSpPr>
        <p:spPr>
          <a:xfrm>
            <a:off x="5492390" y="6423596"/>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160625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AA3A7D67-D657-490E-C53D-9E87115EFFF0}"/>
              </a:ext>
            </a:extLst>
          </p:cNvPr>
          <p:cNvSpPr/>
          <p:nvPr/>
        </p:nvSpPr>
        <p:spPr>
          <a:xfrm>
            <a:off x="6317630" y="857249"/>
            <a:ext cx="2071116" cy="5143500"/>
          </a:xfrm>
          <a:prstGeom prst="rect">
            <a:avLst/>
          </a:prstGeom>
          <a:gradFill flip="none" rotWithShape="1">
            <a:gsLst>
              <a:gs pos="0">
                <a:schemeClr val="bg1"/>
              </a:gs>
              <a:gs pos="50000">
                <a:schemeClr val="bg1">
                  <a:lumMod val="95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013"/>
          </a:p>
        </p:txBody>
      </p:sp>
      <p:sp>
        <p:nvSpPr>
          <p:cNvPr id="95" name="Rectangle 94">
            <a:extLst>
              <a:ext uri="{FF2B5EF4-FFF2-40B4-BE49-F238E27FC236}">
                <a16:creationId xmlns:a16="http://schemas.microsoft.com/office/drawing/2014/main" id="{C3FA7338-02E7-7EB8-7BA5-3AD77C76E99B}"/>
              </a:ext>
            </a:extLst>
          </p:cNvPr>
          <p:cNvSpPr/>
          <p:nvPr/>
        </p:nvSpPr>
        <p:spPr>
          <a:xfrm>
            <a:off x="4113507" y="857249"/>
            <a:ext cx="2071116" cy="5143500"/>
          </a:xfrm>
          <a:prstGeom prst="rect">
            <a:avLst/>
          </a:prstGeom>
          <a:gradFill flip="none" rotWithShape="1">
            <a:gsLst>
              <a:gs pos="0">
                <a:schemeClr val="bg1"/>
              </a:gs>
              <a:gs pos="50000">
                <a:schemeClr val="bg1">
                  <a:lumMod val="95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013"/>
          </a:p>
        </p:txBody>
      </p:sp>
      <p:sp>
        <p:nvSpPr>
          <p:cNvPr id="59" name="Rectangle 58">
            <a:extLst>
              <a:ext uri="{FF2B5EF4-FFF2-40B4-BE49-F238E27FC236}">
                <a16:creationId xmlns:a16="http://schemas.microsoft.com/office/drawing/2014/main" id="{11D966D2-134E-D2D5-18D9-D0D89A46B203}"/>
              </a:ext>
            </a:extLst>
          </p:cNvPr>
          <p:cNvSpPr/>
          <p:nvPr/>
        </p:nvSpPr>
        <p:spPr>
          <a:xfrm>
            <a:off x="1909384" y="857249"/>
            <a:ext cx="2071116" cy="5143500"/>
          </a:xfrm>
          <a:prstGeom prst="rect">
            <a:avLst/>
          </a:prstGeom>
          <a:gradFill flip="none" rotWithShape="1">
            <a:gsLst>
              <a:gs pos="0">
                <a:schemeClr val="bg1"/>
              </a:gs>
              <a:gs pos="50000">
                <a:schemeClr val="bg1">
                  <a:lumMod val="95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1013"/>
          </a:p>
        </p:txBody>
      </p:sp>
      <p:grpSp>
        <p:nvGrpSpPr>
          <p:cNvPr id="8" name="Group 7">
            <a:extLst>
              <a:ext uri="{FF2B5EF4-FFF2-40B4-BE49-F238E27FC236}">
                <a16:creationId xmlns:a16="http://schemas.microsoft.com/office/drawing/2014/main" id="{05244596-969A-6CF0-0816-055C1AF4CFE3}"/>
              </a:ext>
            </a:extLst>
          </p:cNvPr>
          <p:cNvGrpSpPr/>
          <p:nvPr/>
        </p:nvGrpSpPr>
        <p:grpSpPr>
          <a:xfrm>
            <a:off x="2082850" y="1933175"/>
            <a:ext cx="1731928" cy="810000"/>
            <a:chOff x="2777133" y="1269759"/>
            <a:chExt cx="2309237" cy="1080000"/>
          </a:xfrm>
        </p:grpSpPr>
        <p:sp>
          <p:nvSpPr>
            <p:cNvPr id="3" name="Oval 2">
              <a:extLst>
                <a:ext uri="{FF2B5EF4-FFF2-40B4-BE49-F238E27FC236}">
                  <a16:creationId xmlns:a16="http://schemas.microsoft.com/office/drawing/2014/main" id="{E70E3E89-4183-AF46-80DE-65DC75E379FB}"/>
                </a:ext>
              </a:extLst>
            </p:cNvPr>
            <p:cNvSpPr/>
            <p:nvPr/>
          </p:nvSpPr>
          <p:spPr>
            <a:xfrm>
              <a:off x="4006370" y="1269759"/>
              <a:ext cx="1080000" cy="1080000"/>
            </a:xfrm>
            <a:prstGeom prst="ellipse">
              <a:avLst/>
            </a:prstGeom>
            <a:solidFill>
              <a:srgbClr val="EE6EC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900"/>
                <a:t>Flexibiliteit</a:t>
              </a:r>
              <a:endParaRPr lang="nl-NL" sz="975"/>
            </a:p>
          </p:txBody>
        </p:sp>
        <p:sp>
          <p:nvSpPr>
            <p:cNvPr id="4" name="Oval 3">
              <a:extLst>
                <a:ext uri="{FF2B5EF4-FFF2-40B4-BE49-F238E27FC236}">
                  <a16:creationId xmlns:a16="http://schemas.microsoft.com/office/drawing/2014/main" id="{715FB31A-9A4B-19A1-DB8F-FFB697915A02}"/>
                </a:ext>
              </a:extLst>
            </p:cNvPr>
            <p:cNvSpPr/>
            <p:nvPr/>
          </p:nvSpPr>
          <p:spPr>
            <a:xfrm>
              <a:off x="2777133" y="1269759"/>
              <a:ext cx="1080000" cy="1080000"/>
            </a:xfrm>
            <a:prstGeom prst="ellipse">
              <a:avLst/>
            </a:prstGeom>
            <a:solidFill>
              <a:srgbClr val="EE6EC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900"/>
                <a:t>Feedback</a:t>
              </a:r>
              <a:endParaRPr lang="nl-NL" sz="975"/>
            </a:p>
          </p:txBody>
        </p:sp>
      </p:grpSp>
      <p:grpSp>
        <p:nvGrpSpPr>
          <p:cNvPr id="9" name="Group 8">
            <a:extLst>
              <a:ext uri="{FF2B5EF4-FFF2-40B4-BE49-F238E27FC236}">
                <a16:creationId xmlns:a16="http://schemas.microsoft.com/office/drawing/2014/main" id="{094A7962-9112-429A-1402-3A9549AC8BDF}"/>
              </a:ext>
            </a:extLst>
          </p:cNvPr>
          <p:cNvGrpSpPr/>
          <p:nvPr/>
        </p:nvGrpSpPr>
        <p:grpSpPr>
          <a:xfrm>
            <a:off x="4324470" y="1933175"/>
            <a:ext cx="1732241" cy="810000"/>
            <a:chOff x="5765959" y="1269759"/>
            <a:chExt cx="2309655" cy="1080000"/>
          </a:xfrm>
        </p:grpSpPr>
        <p:sp>
          <p:nvSpPr>
            <p:cNvPr id="2" name="Oval 1">
              <a:extLst>
                <a:ext uri="{FF2B5EF4-FFF2-40B4-BE49-F238E27FC236}">
                  <a16:creationId xmlns:a16="http://schemas.microsoft.com/office/drawing/2014/main" id="{320D1664-A6F1-CFC7-A685-A1EA70A6A23C}"/>
                </a:ext>
              </a:extLst>
            </p:cNvPr>
            <p:cNvSpPr/>
            <p:nvPr/>
          </p:nvSpPr>
          <p:spPr>
            <a:xfrm>
              <a:off x="5765959" y="1269759"/>
              <a:ext cx="1080000" cy="1080000"/>
            </a:xfrm>
            <a:prstGeom prst="ellipse">
              <a:avLst/>
            </a:prstGeom>
            <a:solidFill>
              <a:srgbClr val="EE6EC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900"/>
                <a:t>Intrinsieke</a:t>
              </a:r>
              <a:r>
                <a:rPr lang="nl-NL" sz="975"/>
                <a:t> </a:t>
              </a:r>
              <a:r>
                <a:rPr lang="nl-NL" sz="900"/>
                <a:t>motivatie</a:t>
              </a:r>
              <a:endParaRPr lang="nl-NL" sz="975"/>
            </a:p>
          </p:txBody>
        </p:sp>
        <p:sp>
          <p:nvSpPr>
            <p:cNvPr id="5" name="Oval 4">
              <a:extLst>
                <a:ext uri="{FF2B5EF4-FFF2-40B4-BE49-F238E27FC236}">
                  <a16:creationId xmlns:a16="http://schemas.microsoft.com/office/drawing/2014/main" id="{E0E6C193-CCCC-A108-463D-EB95BA9E7241}"/>
                </a:ext>
              </a:extLst>
            </p:cNvPr>
            <p:cNvSpPr/>
            <p:nvPr/>
          </p:nvSpPr>
          <p:spPr>
            <a:xfrm>
              <a:off x="6995614" y="1269759"/>
              <a:ext cx="1080000" cy="1080000"/>
            </a:xfrm>
            <a:prstGeom prst="ellipse">
              <a:avLst/>
            </a:prstGeom>
            <a:solidFill>
              <a:srgbClr val="EE6EC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900" dirty="0"/>
                <a:t>Hobby</a:t>
              </a:r>
              <a:endParaRPr lang="nl-NL" sz="975"/>
            </a:p>
            <a:p>
              <a:pPr algn="ctr"/>
              <a:r>
                <a:rPr lang="nl-NL" sz="900" dirty="0"/>
                <a:t>energie</a:t>
              </a:r>
              <a:endParaRPr lang="nl-NL" sz="975" dirty="0">
                <a:ea typeface="Calibri"/>
                <a:cs typeface="Calibri"/>
              </a:endParaRPr>
            </a:p>
          </p:txBody>
        </p:sp>
      </p:grpSp>
      <p:grpSp>
        <p:nvGrpSpPr>
          <p:cNvPr id="10" name="Group 9">
            <a:extLst>
              <a:ext uri="{FF2B5EF4-FFF2-40B4-BE49-F238E27FC236}">
                <a16:creationId xmlns:a16="http://schemas.microsoft.com/office/drawing/2014/main" id="{252CBEED-12EF-811D-6D83-91258BBFF8ED}"/>
              </a:ext>
            </a:extLst>
          </p:cNvPr>
          <p:cNvGrpSpPr/>
          <p:nvPr/>
        </p:nvGrpSpPr>
        <p:grpSpPr>
          <a:xfrm>
            <a:off x="6499190" y="1932035"/>
            <a:ext cx="1716531" cy="812280"/>
            <a:chOff x="8665586" y="1269759"/>
            <a:chExt cx="2288708" cy="1083040"/>
          </a:xfrm>
        </p:grpSpPr>
        <p:sp>
          <p:nvSpPr>
            <p:cNvPr id="6" name="Oval 5">
              <a:extLst>
                <a:ext uri="{FF2B5EF4-FFF2-40B4-BE49-F238E27FC236}">
                  <a16:creationId xmlns:a16="http://schemas.microsoft.com/office/drawing/2014/main" id="{AF14EBDA-F3B5-5C0A-CF9C-4B6EEE76009E}"/>
                </a:ext>
              </a:extLst>
            </p:cNvPr>
            <p:cNvSpPr/>
            <p:nvPr/>
          </p:nvSpPr>
          <p:spPr>
            <a:xfrm>
              <a:off x="8665586" y="1269759"/>
              <a:ext cx="1080000" cy="1080000"/>
            </a:xfrm>
            <a:prstGeom prst="ellipse">
              <a:avLst/>
            </a:prstGeom>
            <a:solidFill>
              <a:srgbClr val="EE6EC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900"/>
                <a:t>Gunfactor</a:t>
              </a:r>
              <a:endParaRPr lang="nl-NL" sz="975"/>
            </a:p>
          </p:txBody>
        </p:sp>
        <p:sp>
          <p:nvSpPr>
            <p:cNvPr id="7" name="Oval 6">
              <a:extLst>
                <a:ext uri="{FF2B5EF4-FFF2-40B4-BE49-F238E27FC236}">
                  <a16:creationId xmlns:a16="http://schemas.microsoft.com/office/drawing/2014/main" id="{19334710-2A74-1560-0448-2002994F7ACE}"/>
                </a:ext>
              </a:extLst>
            </p:cNvPr>
            <p:cNvSpPr/>
            <p:nvPr/>
          </p:nvSpPr>
          <p:spPr>
            <a:xfrm>
              <a:off x="9874294" y="1272799"/>
              <a:ext cx="1080000" cy="1080000"/>
            </a:xfrm>
            <a:prstGeom prst="ellipse">
              <a:avLst/>
            </a:prstGeom>
            <a:solidFill>
              <a:srgbClr val="EE6EC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900" err="1"/>
                <a:t>Onafhan</a:t>
              </a:r>
              <a:endParaRPr lang="nl-NL" sz="900"/>
            </a:p>
            <a:p>
              <a:pPr algn="ctr"/>
              <a:r>
                <a:rPr lang="nl-NL" sz="900" err="1"/>
                <a:t>kelijkheid</a:t>
              </a:r>
              <a:endParaRPr lang="nl-NL" sz="975"/>
            </a:p>
          </p:txBody>
        </p:sp>
      </p:grpSp>
      <p:sp>
        <p:nvSpPr>
          <p:cNvPr id="11" name="Hexagon 10">
            <a:extLst>
              <a:ext uri="{FF2B5EF4-FFF2-40B4-BE49-F238E27FC236}">
                <a16:creationId xmlns:a16="http://schemas.microsoft.com/office/drawing/2014/main" id="{2B232CF9-7584-012A-0EEE-0E69EB39B660}"/>
              </a:ext>
            </a:extLst>
          </p:cNvPr>
          <p:cNvSpPr/>
          <p:nvPr/>
        </p:nvSpPr>
        <p:spPr>
          <a:xfrm>
            <a:off x="2318363" y="1044925"/>
            <a:ext cx="1260900" cy="661988"/>
          </a:xfrm>
          <a:prstGeom prst="hexagon">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500" dirty="0"/>
              <a:t>Andere relatie NPO</a:t>
            </a:r>
          </a:p>
        </p:txBody>
      </p:sp>
      <p:sp>
        <p:nvSpPr>
          <p:cNvPr id="12" name="Hexagon 11">
            <a:extLst>
              <a:ext uri="{FF2B5EF4-FFF2-40B4-BE49-F238E27FC236}">
                <a16:creationId xmlns:a16="http://schemas.microsoft.com/office/drawing/2014/main" id="{D9E996EA-ED7D-E7E2-7DD6-EAAB68ED1D27}"/>
              </a:ext>
            </a:extLst>
          </p:cNvPr>
          <p:cNvSpPr/>
          <p:nvPr/>
        </p:nvSpPr>
        <p:spPr>
          <a:xfrm>
            <a:off x="4560096" y="1044925"/>
            <a:ext cx="1260987" cy="661988"/>
          </a:xfrm>
          <a:prstGeom prst="hexagon">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500" dirty="0"/>
              <a:t>Andere natuur</a:t>
            </a:r>
          </a:p>
        </p:txBody>
      </p:sp>
      <p:sp>
        <p:nvSpPr>
          <p:cNvPr id="13" name="Hexagon 12">
            <a:extLst>
              <a:ext uri="{FF2B5EF4-FFF2-40B4-BE49-F238E27FC236}">
                <a16:creationId xmlns:a16="http://schemas.microsoft.com/office/drawing/2014/main" id="{D4F9D2C6-8204-BE08-29B1-9DDF4C609FCB}"/>
              </a:ext>
            </a:extLst>
          </p:cNvPr>
          <p:cNvSpPr/>
          <p:nvPr/>
        </p:nvSpPr>
        <p:spPr>
          <a:xfrm>
            <a:off x="6726962" y="1044925"/>
            <a:ext cx="1260987" cy="661988"/>
          </a:xfrm>
          <a:prstGeom prst="hexagon">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500" dirty="0"/>
              <a:t>Andere relatie donor</a:t>
            </a:r>
          </a:p>
        </p:txBody>
      </p:sp>
      <p:sp>
        <p:nvSpPr>
          <p:cNvPr id="14" name="Rectangle 13">
            <a:extLst>
              <a:ext uri="{FF2B5EF4-FFF2-40B4-BE49-F238E27FC236}">
                <a16:creationId xmlns:a16="http://schemas.microsoft.com/office/drawing/2014/main" id="{2B7C0F6C-BCC5-4734-34D2-F7E671F17DF3}"/>
              </a:ext>
            </a:extLst>
          </p:cNvPr>
          <p:cNvSpPr/>
          <p:nvPr/>
        </p:nvSpPr>
        <p:spPr>
          <a:xfrm>
            <a:off x="111433" y="1969762"/>
            <a:ext cx="1843505" cy="736829"/>
          </a:xfrm>
          <a:prstGeom prst="rect">
            <a:avLst/>
          </a:prstGeom>
          <a:solidFill>
            <a:schemeClr val="bg1">
              <a:lumMod val="9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500" b="1" i="1" dirty="0">
                <a:solidFill>
                  <a:sysClr val="windowText" lastClr="000000"/>
                </a:solidFill>
              </a:rPr>
              <a:t>Complementaire</a:t>
            </a:r>
            <a:r>
              <a:rPr lang="nl-NL" sz="1500" dirty="0">
                <a:solidFill>
                  <a:sysClr val="windowText" lastClr="000000"/>
                </a:solidFill>
              </a:rPr>
              <a:t> waarde van vrijwilligerswerk</a:t>
            </a:r>
          </a:p>
        </p:txBody>
      </p:sp>
      <p:sp>
        <p:nvSpPr>
          <p:cNvPr id="15" name="Rectangle 14">
            <a:extLst>
              <a:ext uri="{FF2B5EF4-FFF2-40B4-BE49-F238E27FC236}">
                <a16:creationId xmlns:a16="http://schemas.microsoft.com/office/drawing/2014/main" id="{FE81B02E-DBFA-9135-541E-DDDA482FF0EE}"/>
              </a:ext>
            </a:extLst>
          </p:cNvPr>
          <p:cNvSpPr/>
          <p:nvPr/>
        </p:nvSpPr>
        <p:spPr>
          <a:xfrm>
            <a:off x="111433" y="3044198"/>
            <a:ext cx="1664943" cy="736829"/>
          </a:xfrm>
          <a:prstGeom prst="rect">
            <a:avLst/>
          </a:prstGeom>
          <a:solidFill>
            <a:schemeClr val="bg1">
              <a:lumMod val="95000"/>
            </a:schemeClr>
          </a:solidFill>
          <a:ln>
            <a:noFill/>
          </a:ln>
        </p:spPr>
        <p:style>
          <a:lnRef idx="2">
            <a:schemeClr val="dk1">
              <a:shade val="15000"/>
            </a:schemeClr>
          </a:lnRef>
          <a:fillRef idx="1">
            <a:schemeClr val="dk1"/>
          </a:fillRef>
          <a:effectRef idx="0">
            <a:schemeClr val="dk1"/>
          </a:effectRef>
          <a:fontRef idx="minor">
            <a:schemeClr val="lt1"/>
          </a:fontRef>
        </p:style>
        <p:txBody>
          <a:bodyPr lIns="68580" tIns="34290" rIns="68580" bIns="34290" rtlCol="0" anchor="ctr"/>
          <a:lstStyle/>
          <a:p>
            <a:pPr algn="ctr"/>
            <a:r>
              <a:rPr lang="nl-NL" sz="1500" b="1" i="1" dirty="0">
                <a:solidFill>
                  <a:sysClr val="windowText" lastClr="000000"/>
                </a:solidFill>
              </a:rPr>
              <a:t>Gecombineerde</a:t>
            </a:r>
            <a:endParaRPr lang="en-US" sz="2100" dirty="0">
              <a:solidFill>
                <a:sysClr val="windowText" lastClr="000000"/>
              </a:solidFill>
            </a:endParaRPr>
          </a:p>
          <a:p>
            <a:pPr algn="ctr"/>
            <a:r>
              <a:rPr lang="nl-NL" sz="1500" dirty="0">
                <a:solidFill>
                  <a:sysClr val="windowText" lastClr="000000"/>
                </a:solidFill>
              </a:rPr>
              <a:t>waarde van vrijwilligers die </a:t>
            </a:r>
            <a:r>
              <a:rPr lang="nl-NL" sz="1500" dirty="0" err="1">
                <a:solidFill>
                  <a:sysClr val="windowText" lastClr="000000"/>
                </a:solidFill>
              </a:rPr>
              <a:t>vrijwilligen</a:t>
            </a:r>
            <a:endParaRPr lang="nl-NL" sz="2100" dirty="0">
              <a:solidFill>
                <a:sysClr val="windowText" lastClr="000000"/>
              </a:solidFill>
            </a:endParaRPr>
          </a:p>
        </p:txBody>
      </p:sp>
      <p:sp>
        <p:nvSpPr>
          <p:cNvPr id="16" name="Rectangle 15">
            <a:extLst>
              <a:ext uri="{FF2B5EF4-FFF2-40B4-BE49-F238E27FC236}">
                <a16:creationId xmlns:a16="http://schemas.microsoft.com/office/drawing/2014/main" id="{8965D168-651D-9CE9-BABB-14B4F4DEBCB9}"/>
              </a:ext>
            </a:extLst>
          </p:cNvPr>
          <p:cNvSpPr/>
          <p:nvPr/>
        </p:nvSpPr>
        <p:spPr>
          <a:xfrm>
            <a:off x="111760" y="4319854"/>
            <a:ext cx="1664943" cy="736829"/>
          </a:xfrm>
          <a:prstGeom prst="rect">
            <a:avLst/>
          </a:prstGeom>
          <a:solidFill>
            <a:schemeClr val="bg1">
              <a:lumMod val="9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500" b="1" i="1" dirty="0">
                <a:solidFill>
                  <a:sysClr val="windowText" lastClr="000000"/>
                </a:solidFill>
              </a:rPr>
              <a:t>Supplementaire</a:t>
            </a:r>
            <a:r>
              <a:rPr lang="nl-NL" sz="1500" dirty="0">
                <a:solidFill>
                  <a:sysClr val="windowText" lastClr="000000"/>
                </a:solidFill>
              </a:rPr>
              <a:t> waarde van vrijwilligers</a:t>
            </a:r>
          </a:p>
        </p:txBody>
      </p:sp>
      <p:cxnSp>
        <p:nvCxnSpPr>
          <p:cNvPr id="20" name="Straight Connector 19">
            <a:extLst>
              <a:ext uri="{FF2B5EF4-FFF2-40B4-BE49-F238E27FC236}">
                <a16:creationId xmlns:a16="http://schemas.microsoft.com/office/drawing/2014/main" id="{0E94A343-7C08-FCE9-20C2-7F7B058E10C3}"/>
              </a:ext>
            </a:extLst>
          </p:cNvPr>
          <p:cNvCxnSpPr>
            <a:cxnSpLocks/>
          </p:cNvCxnSpPr>
          <p:nvPr/>
        </p:nvCxnSpPr>
        <p:spPr>
          <a:xfrm>
            <a:off x="486696" y="2875394"/>
            <a:ext cx="7902900" cy="0"/>
          </a:xfrm>
          <a:prstGeom prst="line">
            <a:avLst/>
          </a:prstGeom>
          <a:ln w="19050"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3" name="Group 32">
            <a:extLst>
              <a:ext uri="{FF2B5EF4-FFF2-40B4-BE49-F238E27FC236}">
                <a16:creationId xmlns:a16="http://schemas.microsoft.com/office/drawing/2014/main" id="{9C77EA07-8483-83F2-7964-04A90FD385AD}"/>
              </a:ext>
            </a:extLst>
          </p:cNvPr>
          <p:cNvGrpSpPr/>
          <p:nvPr/>
        </p:nvGrpSpPr>
        <p:grpSpPr>
          <a:xfrm flipV="1">
            <a:off x="2086677" y="4119775"/>
            <a:ext cx="1731928" cy="810000"/>
            <a:chOff x="2777133" y="1269759"/>
            <a:chExt cx="2309237" cy="1080000"/>
          </a:xfrm>
        </p:grpSpPr>
        <p:sp>
          <p:nvSpPr>
            <p:cNvPr id="43" name="Oval 42">
              <a:extLst>
                <a:ext uri="{FF2B5EF4-FFF2-40B4-BE49-F238E27FC236}">
                  <a16:creationId xmlns:a16="http://schemas.microsoft.com/office/drawing/2014/main" id="{119FC9D9-60EE-E219-18E1-7FDE02EB13CF}"/>
                </a:ext>
              </a:extLst>
            </p:cNvPr>
            <p:cNvSpPr/>
            <p:nvPr/>
          </p:nvSpPr>
          <p:spPr>
            <a:xfrm rot="10800000">
              <a:off x="4006370" y="1269759"/>
              <a:ext cx="1080000" cy="1080000"/>
            </a:xfrm>
            <a:prstGeom prst="ellipse">
              <a:avLst/>
            </a:prstGeom>
            <a:solidFill>
              <a:srgbClr val="5A9A86"/>
            </a:solidFill>
            <a:ln>
              <a:noFill/>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900"/>
                <a:t>Creativiteit</a:t>
              </a:r>
              <a:endParaRPr lang="nl-NL" sz="975"/>
            </a:p>
          </p:txBody>
        </p:sp>
        <p:sp>
          <p:nvSpPr>
            <p:cNvPr id="44" name="Oval 43">
              <a:extLst>
                <a:ext uri="{FF2B5EF4-FFF2-40B4-BE49-F238E27FC236}">
                  <a16:creationId xmlns:a16="http://schemas.microsoft.com/office/drawing/2014/main" id="{2A6DC930-5149-C259-7B05-DC261D055A8F}"/>
                </a:ext>
              </a:extLst>
            </p:cNvPr>
            <p:cNvSpPr/>
            <p:nvPr/>
          </p:nvSpPr>
          <p:spPr>
            <a:xfrm rot="10800000">
              <a:off x="2777133" y="1269759"/>
              <a:ext cx="1080000" cy="1080000"/>
            </a:xfrm>
            <a:prstGeom prst="ellipse">
              <a:avLst/>
            </a:prstGeom>
            <a:solidFill>
              <a:srgbClr val="5A9A86"/>
            </a:solidFill>
            <a:ln>
              <a:noFill/>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900" dirty="0"/>
                <a:t>Extra</a:t>
              </a:r>
              <a:endParaRPr lang="en-US" sz="1013"/>
            </a:p>
            <a:p>
              <a:pPr algn="ctr"/>
              <a:r>
                <a:rPr lang="nl-NL" sz="900" dirty="0"/>
                <a:t> expertise</a:t>
              </a:r>
              <a:endParaRPr lang="nl-NL" sz="1013" dirty="0"/>
            </a:p>
          </p:txBody>
        </p:sp>
      </p:grpSp>
      <p:grpSp>
        <p:nvGrpSpPr>
          <p:cNvPr id="34" name="Group 33">
            <a:extLst>
              <a:ext uri="{FF2B5EF4-FFF2-40B4-BE49-F238E27FC236}">
                <a16:creationId xmlns:a16="http://schemas.microsoft.com/office/drawing/2014/main" id="{37302321-1A7E-E8E3-340C-B7F878820237}"/>
              </a:ext>
            </a:extLst>
          </p:cNvPr>
          <p:cNvGrpSpPr/>
          <p:nvPr/>
        </p:nvGrpSpPr>
        <p:grpSpPr>
          <a:xfrm flipV="1">
            <a:off x="4328296" y="4119775"/>
            <a:ext cx="1732241" cy="810000"/>
            <a:chOff x="5765959" y="1269759"/>
            <a:chExt cx="2309655" cy="1080000"/>
          </a:xfrm>
        </p:grpSpPr>
        <p:sp>
          <p:nvSpPr>
            <p:cNvPr id="41" name="Oval 40">
              <a:extLst>
                <a:ext uri="{FF2B5EF4-FFF2-40B4-BE49-F238E27FC236}">
                  <a16:creationId xmlns:a16="http://schemas.microsoft.com/office/drawing/2014/main" id="{E8C88ADB-E893-4818-B679-32820933B61A}"/>
                </a:ext>
              </a:extLst>
            </p:cNvPr>
            <p:cNvSpPr/>
            <p:nvPr/>
          </p:nvSpPr>
          <p:spPr>
            <a:xfrm rot="10800000">
              <a:off x="5765959" y="1269759"/>
              <a:ext cx="1080000" cy="1080000"/>
            </a:xfrm>
            <a:prstGeom prst="ellipse">
              <a:avLst/>
            </a:prstGeom>
            <a:solidFill>
              <a:srgbClr val="5A9A86"/>
            </a:solidFill>
            <a:ln>
              <a:noFill/>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900"/>
                <a:t>Persoonlijke connecties</a:t>
              </a:r>
            </a:p>
          </p:txBody>
        </p:sp>
        <p:sp>
          <p:nvSpPr>
            <p:cNvPr id="42" name="Oval 41">
              <a:extLst>
                <a:ext uri="{FF2B5EF4-FFF2-40B4-BE49-F238E27FC236}">
                  <a16:creationId xmlns:a16="http://schemas.microsoft.com/office/drawing/2014/main" id="{616BBEC0-BCA7-CCC0-7460-912545BBB7DA}"/>
                </a:ext>
              </a:extLst>
            </p:cNvPr>
            <p:cNvSpPr/>
            <p:nvPr/>
          </p:nvSpPr>
          <p:spPr>
            <a:xfrm rot="10800000">
              <a:off x="6995614" y="1269759"/>
              <a:ext cx="1080000" cy="1080000"/>
            </a:xfrm>
            <a:prstGeom prst="ellipse">
              <a:avLst/>
            </a:prstGeom>
            <a:solidFill>
              <a:srgbClr val="5A9A86"/>
            </a:solidFill>
            <a:ln>
              <a:noFill/>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900" dirty="0"/>
                <a:t>Persoonlijke </a:t>
              </a:r>
              <a:r>
                <a:rPr lang="nl-NL" sz="900" dirty="0" err="1"/>
                <a:t>publieken</a:t>
              </a:r>
              <a:endParaRPr lang="nl-NL" sz="900" dirty="0" err="1">
                <a:ea typeface="Calibri"/>
                <a:cs typeface="Calibri"/>
              </a:endParaRPr>
            </a:p>
          </p:txBody>
        </p:sp>
      </p:grpSp>
      <p:grpSp>
        <p:nvGrpSpPr>
          <p:cNvPr id="35" name="Group 34">
            <a:extLst>
              <a:ext uri="{FF2B5EF4-FFF2-40B4-BE49-F238E27FC236}">
                <a16:creationId xmlns:a16="http://schemas.microsoft.com/office/drawing/2014/main" id="{F3B25D19-70DC-F61B-AF58-9817A57E5050}"/>
              </a:ext>
            </a:extLst>
          </p:cNvPr>
          <p:cNvGrpSpPr/>
          <p:nvPr/>
        </p:nvGrpSpPr>
        <p:grpSpPr>
          <a:xfrm flipV="1">
            <a:off x="6503016" y="4118635"/>
            <a:ext cx="1716531" cy="812280"/>
            <a:chOff x="8665586" y="1269759"/>
            <a:chExt cx="2288708" cy="1083040"/>
          </a:xfrm>
        </p:grpSpPr>
        <p:sp>
          <p:nvSpPr>
            <p:cNvPr id="39" name="Oval 38">
              <a:extLst>
                <a:ext uri="{FF2B5EF4-FFF2-40B4-BE49-F238E27FC236}">
                  <a16:creationId xmlns:a16="http://schemas.microsoft.com/office/drawing/2014/main" id="{A3FE5FA2-17CD-9A9B-0898-FCC856999418}"/>
                </a:ext>
              </a:extLst>
            </p:cNvPr>
            <p:cNvSpPr/>
            <p:nvPr/>
          </p:nvSpPr>
          <p:spPr>
            <a:xfrm rot="10800000">
              <a:off x="8665586" y="1269759"/>
              <a:ext cx="1080000" cy="1080000"/>
            </a:xfrm>
            <a:prstGeom prst="ellipse">
              <a:avLst/>
            </a:prstGeom>
            <a:solidFill>
              <a:srgbClr val="5A9A86"/>
            </a:solidFill>
            <a:ln>
              <a:noFill/>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900" dirty="0"/>
                <a:t>Verspreid over </a:t>
              </a:r>
              <a:r>
                <a:rPr lang="nl-NL" sz="900" dirty="0" err="1"/>
                <a:t>gemeen-schappen</a:t>
              </a:r>
              <a:endParaRPr lang="nl-NL" sz="900" dirty="0" err="1">
                <a:ea typeface="Calibri"/>
                <a:cs typeface="Calibri"/>
              </a:endParaRPr>
            </a:p>
          </p:txBody>
        </p:sp>
        <p:sp>
          <p:nvSpPr>
            <p:cNvPr id="40" name="Oval 39">
              <a:extLst>
                <a:ext uri="{FF2B5EF4-FFF2-40B4-BE49-F238E27FC236}">
                  <a16:creationId xmlns:a16="http://schemas.microsoft.com/office/drawing/2014/main" id="{BE739DA9-80AD-815A-F264-445A67B1D931}"/>
                </a:ext>
              </a:extLst>
            </p:cNvPr>
            <p:cNvSpPr/>
            <p:nvPr/>
          </p:nvSpPr>
          <p:spPr>
            <a:xfrm rot="10800000">
              <a:off x="9874294" y="1272799"/>
              <a:ext cx="1080000" cy="1080000"/>
            </a:xfrm>
            <a:prstGeom prst="ellipse">
              <a:avLst/>
            </a:prstGeom>
            <a:solidFill>
              <a:srgbClr val="5A9A86"/>
            </a:solidFill>
            <a:ln>
              <a:noFill/>
            </a:ln>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900"/>
                <a:t>Lokale connecties</a:t>
              </a:r>
            </a:p>
          </p:txBody>
        </p:sp>
      </p:grpSp>
      <p:sp>
        <p:nvSpPr>
          <p:cNvPr id="36" name="Hexagon 35">
            <a:extLst>
              <a:ext uri="{FF2B5EF4-FFF2-40B4-BE49-F238E27FC236}">
                <a16:creationId xmlns:a16="http://schemas.microsoft.com/office/drawing/2014/main" id="{00335906-BDD3-31EE-8030-F3B602ABE1BB}"/>
              </a:ext>
            </a:extLst>
          </p:cNvPr>
          <p:cNvSpPr/>
          <p:nvPr/>
        </p:nvSpPr>
        <p:spPr>
          <a:xfrm rot="10800000" flipV="1">
            <a:off x="2279802" y="5164083"/>
            <a:ext cx="1379973" cy="668608"/>
          </a:xfrm>
          <a:prstGeom prst="hexagon">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500" dirty="0"/>
              <a:t>Meer diversiteit</a:t>
            </a:r>
          </a:p>
        </p:txBody>
      </p:sp>
      <p:sp>
        <p:nvSpPr>
          <p:cNvPr id="37" name="Hexagon 36">
            <a:extLst>
              <a:ext uri="{FF2B5EF4-FFF2-40B4-BE49-F238E27FC236}">
                <a16:creationId xmlns:a16="http://schemas.microsoft.com/office/drawing/2014/main" id="{C68D5892-577B-87E3-8E7B-B068604F3DBD}"/>
              </a:ext>
            </a:extLst>
          </p:cNvPr>
          <p:cNvSpPr/>
          <p:nvPr/>
        </p:nvSpPr>
        <p:spPr>
          <a:xfrm rot="10800000" flipV="1">
            <a:off x="4493182" y="5152863"/>
            <a:ext cx="1586316" cy="661988"/>
          </a:xfrm>
          <a:prstGeom prst="hexagon">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500" dirty="0"/>
              <a:t>Breder persoonlijk netwerk</a:t>
            </a:r>
          </a:p>
        </p:txBody>
      </p:sp>
      <p:sp>
        <p:nvSpPr>
          <p:cNvPr id="38" name="Hexagon 37">
            <a:extLst>
              <a:ext uri="{FF2B5EF4-FFF2-40B4-BE49-F238E27FC236}">
                <a16:creationId xmlns:a16="http://schemas.microsoft.com/office/drawing/2014/main" id="{151FFD30-9E3B-BD56-2E5A-04925493B588}"/>
              </a:ext>
            </a:extLst>
          </p:cNvPr>
          <p:cNvSpPr/>
          <p:nvPr/>
        </p:nvSpPr>
        <p:spPr>
          <a:xfrm rot="10800000" flipV="1">
            <a:off x="6730787" y="5156038"/>
            <a:ext cx="1384512" cy="661988"/>
          </a:xfrm>
          <a:prstGeom prst="hexagon">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500" dirty="0"/>
              <a:t>Meerdere ruimtes</a:t>
            </a:r>
          </a:p>
        </p:txBody>
      </p:sp>
      <p:sp>
        <p:nvSpPr>
          <p:cNvPr id="45" name="Oval 44">
            <a:extLst>
              <a:ext uri="{FF2B5EF4-FFF2-40B4-BE49-F238E27FC236}">
                <a16:creationId xmlns:a16="http://schemas.microsoft.com/office/drawing/2014/main" id="{DCAD6CCA-845E-7645-3044-35957F3EB930}"/>
              </a:ext>
            </a:extLst>
          </p:cNvPr>
          <p:cNvSpPr/>
          <p:nvPr/>
        </p:nvSpPr>
        <p:spPr>
          <a:xfrm rot="10800000" flipV="1">
            <a:off x="2263940" y="3024000"/>
            <a:ext cx="1281925" cy="810000"/>
          </a:xfrm>
          <a:prstGeom prst="ellipse">
            <a:avLst/>
          </a:prstGeom>
          <a:gradFill flip="none" rotWithShape="1">
            <a:gsLst>
              <a:gs pos="18000">
                <a:srgbClr val="5A9A86"/>
              </a:gs>
              <a:gs pos="100000">
                <a:srgbClr val="EE6EC3"/>
              </a:gs>
            </a:gsLst>
            <a:lin ang="16200000" scaled="0"/>
            <a:tileRect/>
          </a:gradFill>
          <a:ln>
            <a:noFill/>
          </a:ln>
          <a:effectLst>
            <a:glow rad="507860">
              <a:schemeClr val="bg1"/>
            </a:glow>
          </a:effectLst>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1500" dirty="0"/>
              <a:t>Innovatie</a:t>
            </a:r>
          </a:p>
        </p:txBody>
      </p:sp>
      <p:sp>
        <p:nvSpPr>
          <p:cNvPr id="46" name="Oval 45">
            <a:extLst>
              <a:ext uri="{FF2B5EF4-FFF2-40B4-BE49-F238E27FC236}">
                <a16:creationId xmlns:a16="http://schemas.microsoft.com/office/drawing/2014/main" id="{6576E1A2-A910-7312-282C-B93051DB0889}"/>
              </a:ext>
            </a:extLst>
          </p:cNvPr>
          <p:cNvSpPr/>
          <p:nvPr/>
        </p:nvSpPr>
        <p:spPr>
          <a:xfrm rot="10800000" flipV="1">
            <a:off x="4417634" y="3024000"/>
            <a:ext cx="1366848" cy="810000"/>
          </a:xfrm>
          <a:prstGeom prst="ellipse">
            <a:avLst/>
          </a:prstGeom>
          <a:gradFill flip="none" rotWithShape="1">
            <a:gsLst>
              <a:gs pos="18000">
                <a:srgbClr val="5A9A86"/>
              </a:gs>
              <a:gs pos="100000">
                <a:srgbClr val="EE6EC3"/>
              </a:gs>
            </a:gsLst>
            <a:lin ang="16200000" scaled="0"/>
            <a:tileRect/>
          </a:gradFill>
          <a:ln>
            <a:noFill/>
          </a:ln>
          <a:effectLst>
            <a:glow rad="507860">
              <a:schemeClr val="bg1"/>
            </a:glow>
          </a:effectLst>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1500" dirty="0"/>
              <a:t>Legitimiteit</a:t>
            </a:r>
          </a:p>
        </p:txBody>
      </p:sp>
      <p:sp>
        <p:nvSpPr>
          <p:cNvPr id="47" name="Oval 46">
            <a:extLst>
              <a:ext uri="{FF2B5EF4-FFF2-40B4-BE49-F238E27FC236}">
                <a16:creationId xmlns:a16="http://schemas.microsoft.com/office/drawing/2014/main" id="{2BE33335-5904-64DB-AB78-806ABC27EB8B}"/>
              </a:ext>
            </a:extLst>
          </p:cNvPr>
          <p:cNvSpPr/>
          <p:nvPr/>
        </p:nvSpPr>
        <p:spPr>
          <a:xfrm rot="10800000" flipV="1">
            <a:off x="6553611" y="3024000"/>
            <a:ext cx="1561687" cy="810000"/>
          </a:xfrm>
          <a:prstGeom prst="ellipse">
            <a:avLst/>
          </a:prstGeom>
          <a:gradFill flip="none" rotWithShape="1">
            <a:gsLst>
              <a:gs pos="18000">
                <a:srgbClr val="5A9A86"/>
              </a:gs>
              <a:gs pos="100000">
                <a:srgbClr val="EE6EC3"/>
              </a:gs>
            </a:gsLst>
            <a:lin ang="16200000" scaled="0"/>
            <a:tileRect/>
          </a:gradFill>
          <a:ln>
            <a:noFill/>
          </a:ln>
          <a:effectLst>
            <a:glow rad="507860">
              <a:schemeClr val="bg1"/>
            </a:glow>
          </a:effectLst>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nl-NL" sz="1500" dirty="0"/>
              <a:t>Overtuiging</a:t>
            </a:r>
          </a:p>
        </p:txBody>
      </p:sp>
      <p:grpSp>
        <p:nvGrpSpPr>
          <p:cNvPr id="86" name="Group 85">
            <a:extLst>
              <a:ext uri="{FF2B5EF4-FFF2-40B4-BE49-F238E27FC236}">
                <a16:creationId xmlns:a16="http://schemas.microsoft.com/office/drawing/2014/main" id="{1FB2A60F-2D99-0E87-1694-149FBDFD11D5}"/>
              </a:ext>
            </a:extLst>
          </p:cNvPr>
          <p:cNvGrpSpPr/>
          <p:nvPr/>
        </p:nvGrpSpPr>
        <p:grpSpPr>
          <a:xfrm rot="21353608">
            <a:off x="2596262" y="3820085"/>
            <a:ext cx="921928" cy="1335970"/>
            <a:chOff x="3322235" y="3950424"/>
            <a:chExt cx="1229237" cy="1781293"/>
          </a:xfrm>
        </p:grpSpPr>
        <p:cxnSp>
          <p:nvCxnSpPr>
            <p:cNvPr id="48" name="Straight Arrow Connector 47">
              <a:extLst>
                <a:ext uri="{FF2B5EF4-FFF2-40B4-BE49-F238E27FC236}">
                  <a16:creationId xmlns:a16="http://schemas.microsoft.com/office/drawing/2014/main" id="{B0397FEA-9178-F4C9-D863-0A4C610CAD26}"/>
                </a:ext>
              </a:extLst>
            </p:cNvPr>
            <p:cNvCxnSpPr>
              <a:cxnSpLocks/>
              <a:endCxn id="45" idx="4"/>
            </p:cNvCxnSpPr>
            <p:nvPr/>
          </p:nvCxnSpPr>
          <p:spPr>
            <a:xfrm rot="246392" flipV="1">
              <a:off x="3622451" y="3950424"/>
              <a:ext cx="110767" cy="17777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2DEE149-4FBA-4FB8-65C5-F5260E0836CD}"/>
                </a:ext>
              </a:extLst>
            </p:cNvPr>
            <p:cNvCxnSpPr>
              <a:cxnSpLocks/>
              <a:endCxn id="44" idx="4"/>
            </p:cNvCxnSpPr>
            <p:nvPr/>
          </p:nvCxnSpPr>
          <p:spPr>
            <a:xfrm flipH="1" flipV="1">
              <a:off x="3322235" y="5430033"/>
              <a:ext cx="609516"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E45A217-7B85-D5F1-CBAB-B8213905CEAC}"/>
                </a:ext>
              </a:extLst>
            </p:cNvPr>
            <p:cNvCxnSpPr>
              <a:cxnSpLocks/>
              <a:endCxn id="43" idx="4"/>
            </p:cNvCxnSpPr>
            <p:nvPr/>
          </p:nvCxnSpPr>
          <p:spPr>
            <a:xfrm flipV="1">
              <a:off x="3931751" y="5430033"/>
              <a:ext cx="619721"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AF291A61-7EB8-3B89-73B3-B35339310D6B}"/>
              </a:ext>
            </a:extLst>
          </p:cNvPr>
          <p:cNvCxnSpPr>
            <a:cxnSpLocks/>
          </p:cNvCxnSpPr>
          <p:nvPr/>
        </p:nvCxnSpPr>
        <p:spPr>
          <a:xfrm>
            <a:off x="486697" y="3949831"/>
            <a:ext cx="7902050" cy="0"/>
          </a:xfrm>
          <a:prstGeom prst="line">
            <a:avLst/>
          </a:prstGeom>
          <a:ln w="19050"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7" name="Group 76">
            <a:extLst>
              <a:ext uri="{FF2B5EF4-FFF2-40B4-BE49-F238E27FC236}">
                <a16:creationId xmlns:a16="http://schemas.microsoft.com/office/drawing/2014/main" id="{395A2FFE-B14B-18B2-4677-A2F9FA9FC840}"/>
              </a:ext>
            </a:extLst>
          </p:cNvPr>
          <p:cNvGrpSpPr/>
          <p:nvPr/>
        </p:nvGrpSpPr>
        <p:grpSpPr>
          <a:xfrm flipV="1">
            <a:off x="2487850" y="1705137"/>
            <a:ext cx="921928" cy="1322038"/>
            <a:chOff x="3474635" y="4121400"/>
            <a:chExt cx="1229237" cy="1762717"/>
          </a:xfrm>
        </p:grpSpPr>
        <p:cxnSp>
          <p:nvCxnSpPr>
            <p:cNvPr id="74" name="Straight Arrow Connector 73">
              <a:extLst>
                <a:ext uri="{FF2B5EF4-FFF2-40B4-BE49-F238E27FC236}">
                  <a16:creationId xmlns:a16="http://schemas.microsoft.com/office/drawing/2014/main" id="{1700F453-23EF-DA33-0F55-89446EEDC86A}"/>
                </a:ext>
              </a:extLst>
            </p:cNvPr>
            <p:cNvCxnSpPr>
              <a:cxnSpLocks/>
            </p:cNvCxnSpPr>
            <p:nvPr/>
          </p:nvCxnSpPr>
          <p:spPr>
            <a:xfrm flipV="1">
              <a:off x="4084151" y="4121400"/>
              <a:ext cx="0" cy="17627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9C8F965-8F71-8AF4-923A-C400EC8D8167}"/>
                </a:ext>
              </a:extLst>
            </p:cNvPr>
            <p:cNvCxnSpPr>
              <a:cxnSpLocks/>
            </p:cNvCxnSpPr>
            <p:nvPr/>
          </p:nvCxnSpPr>
          <p:spPr>
            <a:xfrm flipH="1" flipV="1">
              <a:off x="3474635" y="5582433"/>
              <a:ext cx="609516"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7974CA8-B2E0-35DD-05AA-D8B3B185CA93}"/>
                </a:ext>
              </a:extLst>
            </p:cNvPr>
            <p:cNvCxnSpPr>
              <a:cxnSpLocks/>
            </p:cNvCxnSpPr>
            <p:nvPr/>
          </p:nvCxnSpPr>
          <p:spPr>
            <a:xfrm flipV="1">
              <a:off x="4084151" y="5582433"/>
              <a:ext cx="619721"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CAEC5F9B-395B-DFCD-51B9-5A269603748C}"/>
              </a:ext>
            </a:extLst>
          </p:cNvPr>
          <p:cNvGrpSpPr/>
          <p:nvPr/>
        </p:nvGrpSpPr>
        <p:grpSpPr>
          <a:xfrm flipV="1">
            <a:off x="4729626" y="1705137"/>
            <a:ext cx="921928" cy="1322038"/>
            <a:chOff x="3474635" y="4121400"/>
            <a:chExt cx="1229237" cy="1762717"/>
          </a:xfrm>
        </p:grpSpPr>
        <p:cxnSp>
          <p:nvCxnSpPr>
            <p:cNvPr id="79" name="Straight Arrow Connector 78">
              <a:extLst>
                <a:ext uri="{FF2B5EF4-FFF2-40B4-BE49-F238E27FC236}">
                  <a16:creationId xmlns:a16="http://schemas.microsoft.com/office/drawing/2014/main" id="{AFCD2AA9-0777-5501-A059-0A73D4BBD818}"/>
                </a:ext>
              </a:extLst>
            </p:cNvPr>
            <p:cNvCxnSpPr>
              <a:cxnSpLocks/>
            </p:cNvCxnSpPr>
            <p:nvPr/>
          </p:nvCxnSpPr>
          <p:spPr>
            <a:xfrm flipV="1">
              <a:off x="4084151" y="4121400"/>
              <a:ext cx="0" cy="17627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BB112C9-E62B-861F-D216-B3E78EBA9553}"/>
                </a:ext>
              </a:extLst>
            </p:cNvPr>
            <p:cNvCxnSpPr>
              <a:cxnSpLocks/>
            </p:cNvCxnSpPr>
            <p:nvPr/>
          </p:nvCxnSpPr>
          <p:spPr>
            <a:xfrm flipH="1" flipV="1">
              <a:off x="3474635" y="5582433"/>
              <a:ext cx="609516"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7435B2D-2CCB-64D3-BAB0-45EE196255A7}"/>
                </a:ext>
              </a:extLst>
            </p:cNvPr>
            <p:cNvCxnSpPr>
              <a:cxnSpLocks/>
            </p:cNvCxnSpPr>
            <p:nvPr/>
          </p:nvCxnSpPr>
          <p:spPr>
            <a:xfrm flipV="1">
              <a:off x="4084151" y="5582433"/>
              <a:ext cx="619721"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BE817636-E383-41C8-C82C-C47A402FA556}"/>
              </a:ext>
            </a:extLst>
          </p:cNvPr>
          <p:cNvGrpSpPr/>
          <p:nvPr/>
        </p:nvGrpSpPr>
        <p:grpSpPr>
          <a:xfrm flipV="1">
            <a:off x="6896492" y="1705137"/>
            <a:ext cx="921928" cy="1322038"/>
            <a:chOff x="3474635" y="4121400"/>
            <a:chExt cx="1229237" cy="1762717"/>
          </a:xfrm>
        </p:grpSpPr>
        <p:cxnSp>
          <p:nvCxnSpPr>
            <p:cNvPr id="83" name="Straight Arrow Connector 82">
              <a:extLst>
                <a:ext uri="{FF2B5EF4-FFF2-40B4-BE49-F238E27FC236}">
                  <a16:creationId xmlns:a16="http://schemas.microsoft.com/office/drawing/2014/main" id="{F032CD9F-7009-3DA3-AFBF-E57C7A1C1C40}"/>
                </a:ext>
              </a:extLst>
            </p:cNvPr>
            <p:cNvCxnSpPr>
              <a:cxnSpLocks/>
            </p:cNvCxnSpPr>
            <p:nvPr/>
          </p:nvCxnSpPr>
          <p:spPr>
            <a:xfrm flipV="1">
              <a:off x="4084151" y="4121400"/>
              <a:ext cx="0" cy="17627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679B8C1-B4DC-28ED-2762-9FFC0064FC7B}"/>
                </a:ext>
              </a:extLst>
            </p:cNvPr>
            <p:cNvCxnSpPr>
              <a:cxnSpLocks/>
            </p:cNvCxnSpPr>
            <p:nvPr/>
          </p:nvCxnSpPr>
          <p:spPr>
            <a:xfrm flipH="1" flipV="1">
              <a:off x="3474635" y="5582433"/>
              <a:ext cx="609516"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B885C59-90F2-A94B-B253-7B05776E86A2}"/>
                </a:ext>
              </a:extLst>
            </p:cNvPr>
            <p:cNvCxnSpPr>
              <a:cxnSpLocks/>
            </p:cNvCxnSpPr>
            <p:nvPr/>
          </p:nvCxnSpPr>
          <p:spPr>
            <a:xfrm flipV="1">
              <a:off x="4084151" y="5582433"/>
              <a:ext cx="619721"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6A0B6907-FBEF-C763-D495-B3ADBCE88087}"/>
              </a:ext>
            </a:extLst>
          </p:cNvPr>
          <p:cNvGrpSpPr/>
          <p:nvPr/>
        </p:nvGrpSpPr>
        <p:grpSpPr>
          <a:xfrm>
            <a:off x="4733453" y="3834000"/>
            <a:ext cx="921928" cy="1322038"/>
            <a:chOff x="3322235" y="3969000"/>
            <a:chExt cx="1229237" cy="1762717"/>
          </a:xfrm>
        </p:grpSpPr>
        <p:cxnSp>
          <p:nvCxnSpPr>
            <p:cNvPr id="88" name="Straight Arrow Connector 87">
              <a:extLst>
                <a:ext uri="{FF2B5EF4-FFF2-40B4-BE49-F238E27FC236}">
                  <a16:creationId xmlns:a16="http://schemas.microsoft.com/office/drawing/2014/main" id="{26A77A8D-8DBF-0EFB-3E23-365361332954}"/>
                </a:ext>
              </a:extLst>
            </p:cNvPr>
            <p:cNvCxnSpPr>
              <a:cxnSpLocks/>
            </p:cNvCxnSpPr>
            <p:nvPr/>
          </p:nvCxnSpPr>
          <p:spPr>
            <a:xfrm flipV="1">
              <a:off x="3931751" y="3969000"/>
              <a:ext cx="0" cy="17627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9D138A5C-FDC9-1001-9195-67EF8C2E9F77}"/>
                </a:ext>
              </a:extLst>
            </p:cNvPr>
            <p:cNvCxnSpPr>
              <a:cxnSpLocks/>
            </p:cNvCxnSpPr>
            <p:nvPr/>
          </p:nvCxnSpPr>
          <p:spPr>
            <a:xfrm flipH="1" flipV="1">
              <a:off x="3322235" y="5430033"/>
              <a:ext cx="609516"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FC7EDE2-30CA-C641-C4E6-34C5F303968D}"/>
                </a:ext>
              </a:extLst>
            </p:cNvPr>
            <p:cNvCxnSpPr>
              <a:cxnSpLocks/>
            </p:cNvCxnSpPr>
            <p:nvPr/>
          </p:nvCxnSpPr>
          <p:spPr>
            <a:xfrm flipV="1">
              <a:off x="3931751" y="5430033"/>
              <a:ext cx="619721"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D7DE1D37-FE6A-3605-C48F-3AD94884AD6E}"/>
              </a:ext>
            </a:extLst>
          </p:cNvPr>
          <p:cNvGrpSpPr/>
          <p:nvPr/>
        </p:nvGrpSpPr>
        <p:grpSpPr>
          <a:xfrm>
            <a:off x="6900318" y="3834000"/>
            <a:ext cx="921928" cy="1322038"/>
            <a:chOff x="3322235" y="3969000"/>
            <a:chExt cx="1229237" cy="1762717"/>
          </a:xfrm>
        </p:grpSpPr>
        <p:cxnSp>
          <p:nvCxnSpPr>
            <p:cNvPr id="92" name="Straight Arrow Connector 91">
              <a:extLst>
                <a:ext uri="{FF2B5EF4-FFF2-40B4-BE49-F238E27FC236}">
                  <a16:creationId xmlns:a16="http://schemas.microsoft.com/office/drawing/2014/main" id="{BCFF1C56-58F6-C69B-E87A-E5A17F2F263A}"/>
                </a:ext>
              </a:extLst>
            </p:cNvPr>
            <p:cNvCxnSpPr>
              <a:cxnSpLocks/>
            </p:cNvCxnSpPr>
            <p:nvPr/>
          </p:nvCxnSpPr>
          <p:spPr>
            <a:xfrm flipV="1">
              <a:off x="3931751" y="3969000"/>
              <a:ext cx="0" cy="17627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6A88685-C295-AF96-3C28-137224B13789}"/>
                </a:ext>
              </a:extLst>
            </p:cNvPr>
            <p:cNvCxnSpPr>
              <a:cxnSpLocks/>
            </p:cNvCxnSpPr>
            <p:nvPr/>
          </p:nvCxnSpPr>
          <p:spPr>
            <a:xfrm flipH="1" flipV="1">
              <a:off x="3322235" y="5430033"/>
              <a:ext cx="609516"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2F0432C-3AE1-7964-A929-5F92A67A4B4B}"/>
                </a:ext>
              </a:extLst>
            </p:cNvPr>
            <p:cNvCxnSpPr>
              <a:cxnSpLocks/>
            </p:cNvCxnSpPr>
            <p:nvPr/>
          </p:nvCxnSpPr>
          <p:spPr>
            <a:xfrm flipV="1">
              <a:off x="3931751" y="5430033"/>
              <a:ext cx="619721" cy="3016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CF65606D-E245-2402-89C9-8179C51447AD}"/>
              </a:ext>
            </a:extLst>
          </p:cNvPr>
          <p:cNvGrpSpPr/>
          <p:nvPr/>
        </p:nvGrpSpPr>
        <p:grpSpPr>
          <a:xfrm>
            <a:off x="405883" y="5367953"/>
            <a:ext cx="1494332" cy="492063"/>
            <a:chOff x="538340" y="5784496"/>
            <a:chExt cx="1992443" cy="656084"/>
          </a:xfrm>
        </p:grpSpPr>
        <p:sp>
          <p:nvSpPr>
            <p:cNvPr id="100" name="Rectangle 99">
              <a:extLst>
                <a:ext uri="{FF2B5EF4-FFF2-40B4-BE49-F238E27FC236}">
                  <a16:creationId xmlns:a16="http://schemas.microsoft.com/office/drawing/2014/main" id="{5E9D820A-B306-0FE6-E5B4-D7D0FD3627D5}"/>
                </a:ext>
              </a:extLst>
            </p:cNvPr>
            <p:cNvSpPr/>
            <p:nvPr/>
          </p:nvSpPr>
          <p:spPr>
            <a:xfrm>
              <a:off x="538340" y="6037594"/>
              <a:ext cx="677816" cy="324072"/>
            </a:xfrm>
            <a:prstGeom prst="rect">
              <a:avLst/>
            </a:prstGeom>
            <a:solidFill>
              <a:schemeClr val="bg1">
                <a:lumMod val="9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825">
                  <a:solidFill>
                    <a:sysClr val="windowText" lastClr="000000"/>
                  </a:solidFill>
                </a:rPr>
                <a:t>Waarde thema</a:t>
              </a:r>
            </a:p>
          </p:txBody>
        </p:sp>
        <p:sp>
          <p:nvSpPr>
            <p:cNvPr id="101" name="Hexagon 100">
              <a:extLst>
                <a:ext uri="{FF2B5EF4-FFF2-40B4-BE49-F238E27FC236}">
                  <a16:creationId xmlns:a16="http://schemas.microsoft.com/office/drawing/2014/main" id="{F5E352F8-D981-09E9-E9C9-1A19ABA71838}"/>
                </a:ext>
              </a:extLst>
            </p:cNvPr>
            <p:cNvSpPr/>
            <p:nvPr/>
          </p:nvSpPr>
          <p:spPr>
            <a:xfrm rot="10800000" flipV="1">
              <a:off x="1271989" y="6044685"/>
              <a:ext cx="677817" cy="316981"/>
            </a:xfrm>
            <a:prstGeom prst="hexagon">
              <a:avLst/>
            </a:prstGeom>
            <a:ln w="19050">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nl-NL" sz="825"/>
                <a:t>Drijfveer</a:t>
              </a:r>
            </a:p>
          </p:txBody>
        </p:sp>
        <p:sp>
          <p:nvSpPr>
            <p:cNvPr id="102" name="Oval 101">
              <a:extLst>
                <a:ext uri="{FF2B5EF4-FFF2-40B4-BE49-F238E27FC236}">
                  <a16:creationId xmlns:a16="http://schemas.microsoft.com/office/drawing/2014/main" id="{3BC09521-17E8-A732-447F-896E0048DC8A}"/>
                </a:ext>
              </a:extLst>
            </p:cNvPr>
            <p:cNvSpPr/>
            <p:nvPr/>
          </p:nvSpPr>
          <p:spPr>
            <a:xfrm rot="10800000" flipV="1">
              <a:off x="2026783" y="5936580"/>
              <a:ext cx="504000" cy="504000"/>
            </a:xfrm>
            <a:prstGeom prst="ellipse">
              <a:avLst/>
            </a:prstGeom>
            <a:gradFill flip="none" rotWithShape="1">
              <a:gsLst>
                <a:gs pos="18000">
                  <a:srgbClr val="5A9A86"/>
                </a:gs>
                <a:gs pos="100000">
                  <a:srgbClr val="EE6EC3"/>
                </a:gs>
              </a:gsLst>
              <a:lin ang="16200000" scaled="0"/>
              <a:tileRect/>
            </a:gradFill>
            <a:ln>
              <a:noFill/>
            </a:ln>
          </p:spPr>
          <p:style>
            <a:lnRef idx="3">
              <a:schemeClr val="lt1"/>
            </a:lnRef>
            <a:fillRef idx="1">
              <a:schemeClr val="accent6"/>
            </a:fillRef>
            <a:effectRef idx="1">
              <a:schemeClr val="accent6"/>
            </a:effectRef>
            <a:fontRef idx="minor">
              <a:schemeClr val="lt1"/>
            </a:fontRef>
          </p:style>
          <p:txBody>
            <a:bodyPr wrap="none" lIns="0" tIns="0" rIns="0" bIns="0" rtlCol="0" anchor="ctr"/>
            <a:lstStyle/>
            <a:p>
              <a:pPr algn="ctr"/>
              <a:r>
                <a:rPr lang="nl-NL" sz="825"/>
                <a:t>waarde</a:t>
              </a:r>
            </a:p>
          </p:txBody>
        </p:sp>
        <p:sp>
          <p:nvSpPr>
            <p:cNvPr id="103" name="TextBox 102">
              <a:extLst>
                <a:ext uri="{FF2B5EF4-FFF2-40B4-BE49-F238E27FC236}">
                  <a16:creationId xmlns:a16="http://schemas.microsoft.com/office/drawing/2014/main" id="{38F35450-6278-92E8-DC06-1E8AEEE65BD3}"/>
                </a:ext>
              </a:extLst>
            </p:cNvPr>
            <p:cNvSpPr txBox="1"/>
            <p:nvPr/>
          </p:nvSpPr>
          <p:spPr>
            <a:xfrm>
              <a:off x="648928" y="5784496"/>
              <a:ext cx="581356" cy="169277"/>
            </a:xfrm>
            <a:prstGeom prst="rect">
              <a:avLst/>
            </a:prstGeom>
            <a:noFill/>
          </p:spPr>
          <p:txBody>
            <a:bodyPr wrap="none" lIns="0" tIns="0" rIns="0" bIns="0" rtlCol="0">
              <a:spAutoFit/>
            </a:bodyPr>
            <a:lstStyle/>
            <a:p>
              <a:r>
                <a:rPr lang="en-DE" sz="825" b="1"/>
                <a:t>Legend</a:t>
              </a:r>
              <a:r>
                <a:rPr lang="en-US" sz="825" b="1"/>
                <a:t>e</a:t>
              </a:r>
              <a:endParaRPr lang="en-DE" sz="825" b="1"/>
            </a:p>
          </p:txBody>
        </p:sp>
      </p:grpSp>
      <p:sp>
        <p:nvSpPr>
          <p:cNvPr id="17" name="Footer Placeholder 3">
            <a:extLst>
              <a:ext uri="{FF2B5EF4-FFF2-40B4-BE49-F238E27FC236}">
                <a16:creationId xmlns:a16="http://schemas.microsoft.com/office/drawing/2014/main" id="{0DD90450-0931-6A74-836B-61A210911DB1}"/>
              </a:ext>
            </a:extLst>
          </p:cNvPr>
          <p:cNvSpPr>
            <a:spLocks noGrp="1"/>
          </p:cNvSpPr>
          <p:nvPr/>
        </p:nvSpPr>
        <p:spPr>
          <a:xfrm>
            <a:off x="5492390" y="6423596"/>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210548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5CEB9-2DC6-3897-ECE2-6CF5DBAEE13A}"/>
              </a:ext>
            </a:extLst>
          </p:cNvPr>
          <p:cNvSpPr>
            <a:spLocks noGrp="1"/>
          </p:cNvSpPr>
          <p:nvPr>
            <p:ph type="ctrTitle"/>
          </p:nvPr>
        </p:nvSpPr>
        <p:spPr/>
        <p:txBody>
          <a:bodyPr/>
          <a:lstStyle/>
          <a:p>
            <a:r>
              <a:rPr lang="en-US" dirty="0"/>
              <a:t>De </a:t>
            </a:r>
            <a:r>
              <a:rPr lang="en-US" dirty="0" err="1"/>
              <a:t>bekende</a:t>
            </a:r>
            <a:r>
              <a:rPr lang="en-US" dirty="0"/>
              <a:t> </a:t>
            </a:r>
            <a:r>
              <a:rPr lang="en-US" dirty="0" err="1"/>
              <a:t>blokkades</a:t>
            </a:r>
            <a:endParaRPr lang="nl-NL" dirty="0"/>
          </a:p>
        </p:txBody>
      </p:sp>
      <p:sp>
        <p:nvSpPr>
          <p:cNvPr id="7" name="Subtitle 6">
            <a:extLst>
              <a:ext uri="{FF2B5EF4-FFF2-40B4-BE49-F238E27FC236}">
                <a16:creationId xmlns:a16="http://schemas.microsoft.com/office/drawing/2014/main" id="{BE729D86-C3FC-28B1-6F3B-CCC22CFCC822}"/>
              </a:ext>
            </a:extLst>
          </p:cNvPr>
          <p:cNvSpPr>
            <a:spLocks noGrp="1"/>
          </p:cNvSpPr>
          <p:nvPr>
            <p:ph type="subTitle" idx="1"/>
          </p:nvPr>
        </p:nvSpPr>
        <p:spPr/>
        <p:txBody>
          <a:bodyPr/>
          <a:lstStyle/>
          <a:p>
            <a:endParaRPr lang="nl-NL"/>
          </a:p>
        </p:txBody>
      </p:sp>
      <p:sp>
        <p:nvSpPr>
          <p:cNvPr id="8" name="Picture Placeholder 7">
            <a:extLst>
              <a:ext uri="{FF2B5EF4-FFF2-40B4-BE49-F238E27FC236}">
                <a16:creationId xmlns:a16="http://schemas.microsoft.com/office/drawing/2014/main" id="{1C6550E4-A782-DAF4-81EE-A7A03B103650}"/>
              </a:ext>
            </a:extLst>
          </p:cNvPr>
          <p:cNvSpPr>
            <a:spLocks noGrp="1"/>
          </p:cNvSpPr>
          <p:nvPr>
            <p:ph type="pic" sz="quarter" idx="11"/>
          </p:nvPr>
        </p:nvSpPr>
        <p:spPr/>
        <p:txBody>
          <a:bodyPr/>
          <a:lstStyle/>
          <a:p>
            <a:endParaRPr lang="nl-NL"/>
          </a:p>
        </p:txBody>
      </p:sp>
      <p:sp>
        <p:nvSpPr>
          <p:cNvPr id="5" name="Slide Number Placeholder 4">
            <a:extLst>
              <a:ext uri="{FF2B5EF4-FFF2-40B4-BE49-F238E27FC236}">
                <a16:creationId xmlns:a16="http://schemas.microsoft.com/office/drawing/2014/main" id="{2AF0DE04-7B59-78F5-D8C8-567AC255027C}"/>
              </a:ext>
            </a:extLst>
          </p:cNvPr>
          <p:cNvSpPr>
            <a:spLocks noGrp="1"/>
          </p:cNvSpPr>
          <p:nvPr>
            <p:ph type="sldNum" sz="quarter" idx="4294967295"/>
          </p:nvPr>
        </p:nvSpPr>
        <p:spPr>
          <a:xfrm>
            <a:off x="8520113" y="6356350"/>
            <a:ext cx="623887" cy="365125"/>
          </a:xfrm>
        </p:spPr>
        <p:txBody>
          <a:bodyPr/>
          <a:lstStyle/>
          <a:p>
            <a:fld id="{25A8E426-1013-4DA1-9982-506C918562F2}" type="slidenum">
              <a:rPr lang="de-DE" smtClean="0"/>
              <a:t>19</a:t>
            </a:fld>
            <a:endParaRPr lang="de-DE"/>
          </a:p>
        </p:txBody>
      </p:sp>
    </p:spTree>
    <p:extLst>
      <p:ext uri="{BB962C8B-B14F-4D97-AF65-F5344CB8AC3E}">
        <p14:creationId xmlns:p14="http://schemas.microsoft.com/office/powerpoint/2010/main" val="405327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4CF8A7-561C-DDAB-6BFC-D8DCF18BB3EC}"/>
              </a:ext>
            </a:extLst>
          </p:cNvPr>
          <p:cNvSpPr>
            <a:spLocks noGrp="1"/>
          </p:cNvSpPr>
          <p:nvPr>
            <p:ph type="title"/>
          </p:nvPr>
        </p:nvSpPr>
        <p:spPr/>
        <p:txBody>
          <a:bodyPr/>
          <a:lstStyle/>
          <a:p>
            <a:r>
              <a:rPr lang="en-US" dirty="0"/>
              <a:t>Agenda…</a:t>
            </a:r>
            <a:endParaRPr lang="nl-NL" dirty="0"/>
          </a:p>
        </p:txBody>
      </p:sp>
      <p:sp>
        <p:nvSpPr>
          <p:cNvPr id="9" name="Content Placeholder 8">
            <a:extLst>
              <a:ext uri="{FF2B5EF4-FFF2-40B4-BE49-F238E27FC236}">
                <a16:creationId xmlns:a16="http://schemas.microsoft.com/office/drawing/2014/main" id="{4B1C913B-9502-FD27-2EEA-C051FD6EB1DE}"/>
              </a:ext>
            </a:extLst>
          </p:cNvPr>
          <p:cNvSpPr>
            <a:spLocks noGrp="1"/>
          </p:cNvSpPr>
          <p:nvPr>
            <p:ph idx="1"/>
          </p:nvPr>
        </p:nvSpPr>
        <p:spPr>
          <a:xfrm>
            <a:off x="367200" y="1066218"/>
            <a:ext cx="8425108" cy="5181602"/>
          </a:xfrm>
        </p:spPr>
        <p:txBody>
          <a:bodyPr>
            <a:normAutofit fontScale="92500"/>
          </a:bodyPr>
          <a:lstStyle/>
          <a:p>
            <a:pPr marL="342900" indent="-342900">
              <a:buFont typeface="+mj-lt"/>
              <a:buAutoNum type="arabicPeriod"/>
            </a:pPr>
            <a:r>
              <a:rPr lang="nl-NL" sz="2400" dirty="0"/>
              <a:t>Trends in vrijwilligerswerk: omgaan met vrijwillige energie</a:t>
            </a:r>
          </a:p>
          <a:p>
            <a:pPr marL="342900" indent="-342900">
              <a:buFont typeface="+mj-lt"/>
              <a:buAutoNum type="arabicPeriod"/>
            </a:pPr>
            <a:endParaRPr lang="nl-NL" sz="2400" dirty="0">
              <a:solidFill>
                <a:schemeClr val="accent1"/>
              </a:solidFill>
              <a:ea typeface="Verdana" panose="020B0604030504040204" pitchFamily="34" charset="0"/>
              <a:cs typeface="Verdana" panose="020B0604030504040204" pitchFamily="34" charset="0"/>
            </a:endParaRPr>
          </a:p>
          <a:p>
            <a:pPr marL="342900" indent="-342900">
              <a:buFont typeface="+mj-lt"/>
              <a:buAutoNum type="arabicPeriod"/>
            </a:pPr>
            <a:r>
              <a:rPr lang="nl-NL" sz="2400" dirty="0">
                <a:solidFill>
                  <a:schemeClr val="accent1"/>
                </a:solidFill>
                <a:effectLst/>
                <a:ea typeface="Verdana" panose="020B0604030504040204" pitchFamily="34" charset="0"/>
                <a:cs typeface="Verdana" panose="020B0604030504040204" pitchFamily="34" charset="0"/>
              </a:rPr>
              <a:t>Op weg naar toegevoegde waarde</a:t>
            </a:r>
          </a:p>
          <a:p>
            <a:pPr marL="342900" indent="-342900">
              <a:buFont typeface="+mj-lt"/>
              <a:buAutoNum type="arabicPeriod"/>
            </a:pPr>
            <a:endParaRPr lang="nl-NL" sz="2400" dirty="0">
              <a:solidFill>
                <a:schemeClr val="accent1"/>
              </a:solidFill>
              <a:ea typeface="Verdana" panose="020B0604030504040204" pitchFamily="34" charset="0"/>
              <a:cs typeface="Verdana" panose="020B0604030504040204" pitchFamily="34" charset="0"/>
            </a:endParaRPr>
          </a:p>
          <a:p>
            <a:pPr marL="342900" indent="-342900">
              <a:buFont typeface="+mj-lt"/>
              <a:buAutoNum type="arabicPeriod"/>
            </a:pPr>
            <a:r>
              <a:rPr lang="nl-NL" sz="2400" dirty="0">
                <a:solidFill>
                  <a:schemeClr val="accent1"/>
                </a:solidFill>
                <a:effectLst/>
                <a:ea typeface="Verdana" panose="020B0604030504040204" pitchFamily="34" charset="0"/>
                <a:cs typeface="Verdana" panose="020B0604030504040204" pitchFamily="34" charset="0"/>
              </a:rPr>
              <a:t>De bekende blokkades</a:t>
            </a:r>
          </a:p>
          <a:p>
            <a:pPr marL="342900" indent="-342900">
              <a:buFont typeface="+mj-lt"/>
              <a:buAutoNum type="arabicPeriod"/>
            </a:pPr>
            <a:endParaRPr lang="nl-NL" sz="2400" dirty="0">
              <a:solidFill>
                <a:schemeClr val="accent1"/>
              </a:solidFill>
              <a:ea typeface="Verdana" panose="020B0604030504040204" pitchFamily="34" charset="0"/>
              <a:cs typeface="Times New Roman" panose="02020603050405020304" pitchFamily="18" charset="0"/>
            </a:endParaRPr>
          </a:p>
          <a:p>
            <a:pPr marL="342900" lvl="0" indent="-342900">
              <a:buFont typeface="Aptos" panose="020B0004020202020204" pitchFamily="34" charset="0"/>
              <a:buChar char="-"/>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2400" kern="100" dirty="0">
                <a:effectLst/>
                <a:latin typeface="Aptos" panose="020B0004020202020204" pitchFamily="34" charset="0"/>
                <a:ea typeface="Aptos" panose="020B0004020202020204" pitchFamily="34" charset="0"/>
                <a:cs typeface="Times New Roman" panose="02020603050405020304" pitchFamily="18" charset="0"/>
              </a:rPr>
              <a:t> </a:t>
            </a:r>
          </a:p>
          <a:p>
            <a:r>
              <a:rPr lang="nl-NL" sz="2400" kern="100" dirty="0">
                <a:effectLst/>
                <a:latin typeface="Aptos" panose="020B0004020202020204" pitchFamily="34" charset="0"/>
                <a:ea typeface="Aptos" panose="020B0004020202020204" pitchFamily="34" charset="0"/>
                <a:cs typeface="Times New Roman" panose="02020603050405020304" pitchFamily="18" charset="0"/>
              </a:rPr>
              <a:t> </a:t>
            </a:r>
          </a:p>
          <a:p>
            <a:r>
              <a:rPr lang="nl-NL" sz="24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indent="-342900">
              <a:buFont typeface="+mj-lt"/>
              <a:buAutoNum type="arabicPeriod"/>
            </a:pPr>
            <a:endParaRPr lang="nl-NL" sz="2400" dirty="0">
              <a:solidFill>
                <a:schemeClr val="accent1"/>
              </a:solidFill>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B173C5E-6C6F-7ED4-4F4A-FC55A3EFB264}"/>
              </a:ext>
            </a:extLst>
          </p:cNvPr>
          <p:cNvSpPr>
            <a:spLocks noGrp="1"/>
          </p:cNvSpPr>
          <p:nvPr>
            <p:ph type="sldNum" sz="quarter" idx="12"/>
          </p:nvPr>
        </p:nvSpPr>
        <p:spPr/>
        <p:txBody>
          <a:bodyPr/>
          <a:lstStyle/>
          <a:p>
            <a:fld id="{25A8E426-1013-4DA1-9982-506C918562F2}" type="slidenum">
              <a:rPr lang="de-DE" smtClean="0"/>
              <a:t>2</a:t>
            </a:fld>
            <a:endParaRPr lang="de-DE"/>
          </a:p>
        </p:txBody>
      </p:sp>
      <p:sp>
        <p:nvSpPr>
          <p:cNvPr id="3" name="Footer Placeholder 3">
            <a:extLst>
              <a:ext uri="{FF2B5EF4-FFF2-40B4-BE49-F238E27FC236}">
                <a16:creationId xmlns:a16="http://schemas.microsoft.com/office/drawing/2014/main" id="{2F76D5BC-F653-23B1-7A74-90E9B9474298}"/>
              </a:ext>
            </a:extLst>
          </p:cNvPr>
          <p:cNvSpPr>
            <a:spLocks noGrp="1"/>
          </p:cNvSpPr>
          <p:nvPr/>
        </p:nvSpPr>
        <p:spPr>
          <a:xfrm>
            <a:off x="5492390" y="6423596"/>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284038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EDB3D88-DDCB-4F1B-8C97-D78AA4ACACDF}"/>
              </a:ext>
            </a:extLst>
          </p:cNvPr>
          <p:cNvSpPr>
            <a:spLocks noGrp="1"/>
          </p:cNvSpPr>
          <p:nvPr>
            <p:ph type="title"/>
          </p:nvPr>
        </p:nvSpPr>
        <p:spPr/>
        <p:txBody>
          <a:bodyPr/>
          <a:lstStyle/>
          <a:p>
            <a:r>
              <a:rPr lang="en-US" altLang="en-US" sz="3200" dirty="0"/>
              <a:t>Oud: </a:t>
            </a:r>
            <a:r>
              <a:rPr lang="en-US" altLang="en-US" sz="3200" dirty="0" err="1"/>
              <a:t>Schaarste</a:t>
            </a:r>
            <a:r>
              <a:rPr lang="en-US" altLang="en-US" sz="3200" dirty="0"/>
              <a:t> </a:t>
            </a:r>
            <a:r>
              <a:rPr lang="en-US" altLang="en-US" sz="3200" dirty="0" err="1"/>
              <a:t>perspectief</a:t>
            </a:r>
            <a:endParaRPr lang="nl-NL" dirty="0"/>
          </a:p>
        </p:txBody>
      </p:sp>
      <p:sp>
        <p:nvSpPr>
          <p:cNvPr id="3" name="Tijdelijke aanduiding voor inhoud 2">
            <a:extLst>
              <a:ext uri="{FF2B5EF4-FFF2-40B4-BE49-F238E27FC236}">
                <a16:creationId xmlns:a16="http://schemas.microsoft.com/office/drawing/2014/main" id="{C66BBA79-3377-45E6-A2ED-AB451BB8858E}"/>
              </a:ext>
            </a:extLst>
          </p:cNvPr>
          <p:cNvSpPr>
            <a:spLocks noGrp="1"/>
          </p:cNvSpPr>
          <p:nvPr>
            <p:ph idx="1"/>
          </p:nvPr>
        </p:nvSpPr>
        <p:spPr>
          <a:xfrm>
            <a:off x="367200" y="1038226"/>
            <a:ext cx="8776800" cy="5181602"/>
          </a:xfrm>
        </p:spPr>
        <p:txBody>
          <a:bodyPr>
            <a:normAutofit/>
          </a:bodyPr>
          <a:lstStyle/>
          <a:p>
            <a:pPr lvl="2"/>
            <a:endParaRPr lang="en-US" altLang="en-US" dirty="0"/>
          </a:p>
          <a:p>
            <a:pPr lvl="2"/>
            <a:r>
              <a:rPr lang="en-US" altLang="en-US" sz="2000" dirty="0">
                <a:solidFill>
                  <a:srgbClr val="FF0000"/>
                </a:solidFill>
              </a:rPr>
              <a:t>WE HEBBEN GEEN GELD VOOR BEROEPSKRACHTEN DUS WERKEN WE MET VRIJWILIGERS</a:t>
            </a:r>
          </a:p>
          <a:p>
            <a:pPr lvl="2"/>
            <a:endParaRPr lang="en-US" altLang="en-US" dirty="0"/>
          </a:p>
          <a:p>
            <a:pPr lvl="2"/>
            <a:r>
              <a:rPr lang="nl-NL" altLang="en-US" dirty="0"/>
              <a:t>Als het budget op is meer vrijwilligers</a:t>
            </a:r>
          </a:p>
          <a:p>
            <a:pPr lvl="2"/>
            <a:r>
              <a:rPr lang="nl-NL" altLang="en-US" dirty="0"/>
              <a:t>Als er budget is weer beroepskrachten</a:t>
            </a:r>
          </a:p>
          <a:p>
            <a:pPr lvl="2"/>
            <a:r>
              <a:rPr lang="nl-NL" altLang="en-US" dirty="0"/>
              <a:t>Als vrijwilligers niet te vinden zijn beroepskrachten</a:t>
            </a:r>
          </a:p>
          <a:p>
            <a:pPr lvl="2"/>
            <a:r>
              <a:rPr lang="nl-NL" altLang="en-US" dirty="0"/>
              <a:t>Als (semi-)beroepskrachten (stagiaires) makkelijk zijn beroepskrachten eruit </a:t>
            </a:r>
          </a:p>
          <a:p>
            <a:pPr lvl="2"/>
            <a:r>
              <a:rPr lang="nl-NL" altLang="en-US" dirty="0" err="1"/>
              <a:t>Etc</a:t>
            </a:r>
            <a:endParaRPr lang="nl-NL" altLang="en-US" dirty="0"/>
          </a:p>
          <a:p>
            <a:pPr lvl="2"/>
            <a:endParaRPr lang="en-US" altLang="en-US" dirty="0"/>
          </a:p>
          <a:p>
            <a:r>
              <a:rPr lang="nl-NL" sz="1800" dirty="0"/>
              <a:t>Wij denken dat een discourse verschuiving van ‘Vrijwilligers Bespaarde Kosten” naar “Vrijwilligers Toegevoegde Waarde”  vrijwilligerswerk veel aantrekkelijker maakt om te doen en te ondersteunen….</a:t>
            </a:r>
          </a:p>
          <a:p>
            <a:endParaRPr lang="nl-NL" dirty="0"/>
          </a:p>
          <a:p>
            <a:pPr algn="ctr"/>
            <a:r>
              <a:rPr lang="nl-NL" b="1" dirty="0">
                <a:solidFill>
                  <a:srgbClr val="FF0000"/>
                </a:solidFill>
              </a:rPr>
              <a:t>VTW &gt; BTW van 21%? </a:t>
            </a:r>
          </a:p>
        </p:txBody>
      </p:sp>
      <p:sp>
        <p:nvSpPr>
          <p:cNvPr id="5" name="Tijdelijke aanduiding voor datum 4">
            <a:extLst>
              <a:ext uri="{FF2B5EF4-FFF2-40B4-BE49-F238E27FC236}">
                <a16:creationId xmlns:a16="http://schemas.microsoft.com/office/drawing/2014/main" id="{F0A45A1D-527E-42CB-A947-5EFF5BCEBC34}"/>
              </a:ext>
            </a:extLst>
          </p:cNvPr>
          <p:cNvSpPr>
            <a:spLocks noGrp="1"/>
          </p:cNvSpPr>
          <p:nvPr>
            <p:ph type="dt" sz="half" idx="10"/>
          </p:nvPr>
        </p:nvSpPr>
        <p:spPr>
          <a:xfrm>
            <a:off x="367200" y="6356351"/>
            <a:ext cx="705462" cy="365125"/>
          </a:xfrm>
          <a:prstGeom prst="rect">
            <a:avLst/>
          </a:prstGeom>
        </p:spPr>
        <p:txBody>
          <a:bodyPr vert="horz" lIns="0" tIns="45720" rIns="91440" bIns="45720" rtlCol="0" anchor="ctr"/>
          <a:lstStyle>
            <a:defPPr>
              <a:defRPr lang="en-US"/>
            </a:defPPr>
            <a:lvl1pPr marL="0" algn="l" defTabSz="685800" rtl="0" eaLnBrk="1" latinLnBrk="0" hangingPunct="1">
              <a:defRPr sz="900" kern="1200">
                <a:solidFill>
                  <a:schemeClr val="accent4"/>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BD937D5-A509-4951-A2F0-A91673EED119}" type="datetime1">
              <a:rPr lang="de-DE" smtClean="0"/>
              <a:pPr/>
              <a:t>11.04.2025</a:t>
            </a:fld>
            <a:endParaRPr lang="de-DE"/>
          </a:p>
        </p:txBody>
      </p:sp>
      <p:sp>
        <p:nvSpPr>
          <p:cNvPr id="6" name="Tijdelijke aanduiding voor voettekst 5">
            <a:extLst>
              <a:ext uri="{FF2B5EF4-FFF2-40B4-BE49-F238E27FC236}">
                <a16:creationId xmlns:a16="http://schemas.microsoft.com/office/drawing/2014/main" id="{E022E6DC-6FBE-4139-BE27-118B4BFADC45}"/>
              </a:ext>
            </a:extLst>
          </p:cNvPr>
          <p:cNvSpPr>
            <a:spLocks noGrp="1"/>
          </p:cNvSpPr>
          <p:nvPr>
            <p:ph type="ftr" sz="quarter" idx="11"/>
          </p:nvPr>
        </p:nvSpPr>
        <p:spPr>
          <a:xfrm>
            <a:off x="1226527" y="6356351"/>
            <a:ext cx="3086100" cy="365125"/>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accent4"/>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Footer text (use for presentation title)</a:t>
            </a:r>
            <a:endParaRPr lang="de-DE"/>
          </a:p>
        </p:txBody>
      </p:sp>
      <p:sp>
        <p:nvSpPr>
          <p:cNvPr id="7" name="Tijdelijke aanduiding voor dianummer 6">
            <a:extLst>
              <a:ext uri="{FF2B5EF4-FFF2-40B4-BE49-F238E27FC236}">
                <a16:creationId xmlns:a16="http://schemas.microsoft.com/office/drawing/2014/main" id="{471ADF46-D1B8-495A-BA31-BDF934FE911F}"/>
              </a:ext>
            </a:extLst>
          </p:cNvPr>
          <p:cNvSpPr>
            <a:spLocks noGrp="1"/>
          </p:cNvSpPr>
          <p:nvPr>
            <p:ph type="sldNum" sz="quarter" idx="12"/>
          </p:nvPr>
        </p:nvSpPr>
        <p:spPr/>
        <p:txBody>
          <a:bodyPr/>
          <a:lstStyle/>
          <a:p>
            <a:fld id="{25A8E426-1013-4DA1-9982-506C918562F2}" type="slidenum">
              <a:rPr lang="de-DE" smtClean="0"/>
              <a:t>20</a:t>
            </a:fld>
            <a:endParaRPr lang="de-DE"/>
          </a:p>
        </p:txBody>
      </p:sp>
    </p:spTree>
    <p:extLst>
      <p:ext uri="{BB962C8B-B14F-4D97-AF65-F5344CB8AC3E}">
        <p14:creationId xmlns:p14="http://schemas.microsoft.com/office/powerpoint/2010/main" val="198401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75" y="182849"/>
            <a:ext cx="8636733" cy="1362097"/>
          </a:xfrm>
        </p:spPr>
        <p:txBody>
          <a:bodyPr/>
          <a:lstStyle/>
          <a:p>
            <a:pPr algn="ctr"/>
            <a:br>
              <a:rPr lang="nl-NL" sz="2400" dirty="0"/>
            </a:br>
            <a:br>
              <a:rPr lang="nl-NL" sz="2400" dirty="0"/>
            </a:br>
            <a:r>
              <a:rPr lang="nl-NL" sz="2400" dirty="0"/>
              <a:t>vrijwilligerswerk is </a:t>
            </a:r>
            <a:br>
              <a:rPr lang="nl-NL" sz="2400" dirty="0"/>
            </a:br>
            <a:r>
              <a:rPr lang="nl-NL" sz="2400" dirty="0"/>
              <a:t>een </a:t>
            </a:r>
            <a:r>
              <a:rPr lang="nl-NL" sz="2400" dirty="0">
                <a:solidFill>
                  <a:srgbClr val="FF0000"/>
                </a:solidFill>
              </a:rPr>
              <a:t>beloningsstructuur, </a:t>
            </a:r>
            <a:br>
              <a:rPr lang="nl-NL" sz="2400" dirty="0">
                <a:solidFill>
                  <a:srgbClr val="FF0000"/>
                </a:solidFill>
              </a:rPr>
            </a:br>
            <a:r>
              <a:rPr lang="nl-NL" sz="2400" dirty="0"/>
              <a:t>geen functie</a:t>
            </a:r>
            <a:br>
              <a:rPr lang="nl-NL" sz="2400" dirty="0"/>
            </a:br>
            <a:br>
              <a:rPr lang="nl-NL" sz="2400" dirty="0"/>
            </a:br>
            <a:br>
              <a:rPr lang="nl-NL" sz="2400" dirty="0"/>
            </a:br>
            <a:r>
              <a:rPr lang="nl-NL" sz="4000" dirty="0">
                <a:solidFill>
                  <a:srgbClr val="FF0000"/>
                </a:solidFill>
              </a:rPr>
              <a:t>zingeving</a:t>
            </a:r>
            <a:br>
              <a:rPr lang="nl-NL" sz="4000" dirty="0">
                <a:solidFill>
                  <a:srgbClr val="FF0000"/>
                </a:solidFill>
              </a:rPr>
            </a:br>
            <a:r>
              <a:rPr lang="nl-NL" sz="1800" dirty="0">
                <a:solidFill>
                  <a:schemeClr val="tx1"/>
                </a:solidFill>
              </a:rPr>
              <a:t>(en autonomie……)</a:t>
            </a:r>
            <a:endParaRPr lang="nl-NL" sz="2400" dirty="0">
              <a:solidFill>
                <a:schemeClr val="tx1"/>
              </a:solidFill>
            </a:endParaRPr>
          </a:p>
        </p:txBody>
      </p:sp>
      <p:sp>
        <p:nvSpPr>
          <p:cNvPr id="4" name="Tijdelijke aanduiding voor dianummer 3"/>
          <p:cNvSpPr>
            <a:spLocks noGrp="1"/>
          </p:cNvSpPr>
          <p:nvPr>
            <p:ph type="sldNum" sz="quarter" idx="12"/>
          </p:nvPr>
        </p:nvSpPr>
        <p:spPr/>
        <p:txBody>
          <a:bodyPr/>
          <a:lstStyle/>
          <a:p>
            <a:pPr>
              <a:defRPr/>
            </a:pPr>
            <a:fld id="{33D90FBF-39D0-404B-908E-EE9EB3A407C1}" type="slidenum">
              <a:rPr lang="nl-NL" smtClean="0"/>
              <a:pPr>
                <a:defRPr/>
              </a:pPr>
              <a:t>21</a:t>
            </a:fld>
            <a:endParaRPr lang="nl-NL" dirty="0"/>
          </a:p>
        </p:txBody>
      </p:sp>
      <p:sp>
        <p:nvSpPr>
          <p:cNvPr id="5" name="AutoShape 2" descr="Afbeeldingsresultaat voor rijbewij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rijbewij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Salarisstrook maken digitaal smartphone online loonstrook loonstrookje">
            <a:extLst>
              <a:ext uri="{FF2B5EF4-FFF2-40B4-BE49-F238E27FC236}">
                <a16:creationId xmlns:a16="http://schemas.microsoft.com/office/drawing/2014/main" id="{1E07E038-22B1-4CE3-9BB1-DCA22A0EFD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327" y="3457382"/>
            <a:ext cx="3161213" cy="1580607"/>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A83C2F11-46B9-42D8-9EA6-A4BAF459861C}"/>
              </a:ext>
            </a:extLst>
          </p:cNvPr>
          <p:cNvSpPr txBox="1"/>
          <p:nvPr/>
        </p:nvSpPr>
        <p:spPr>
          <a:xfrm>
            <a:off x="612775" y="3649350"/>
            <a:ext cx="4417198" cy="954107"/>
          </a:xfrm>
          <a:prstGeom prst="rect">
            <a:avLst/>
          </a:prstGeom>
          <a:noFill/>
        </p:spPr>
        <p:txBody>
          <a:bodyPr wrap="square" rtlCol="0">
            <a:spAutoFit/>
          </a:bodyPr>
          <a:lstStyle/>
          <a:p>
            <a:r>
              <a:rPr lang="nl-NL" sz="2800" dirty="0"/>
              <a:t>Wat vrijwilligers delen is een </a:t>
            </a:r>
            <a:r>
              <a:rPr lang="nl-NL" sz="2800" dirty="0">
                <a:solidFill>
                  <a:srgbClr val="FF0000"/>
                </a:solidFill>
              </a:rPr>
              <a:t>salaris van 0 euro…</a:t>
            </a:r>
          </a:p>
        </p:txBody>
      </p:sp>
      <p:sp>
        <p:nvSpPr>
          <p:cNvPr id="3" name="TextBox 2">
            <a:extLst>
              <a:ext uri="{FF2B5EF4-FFF2-40B4-BE49-F238E27FC236}">
                <a16:creationId xmlns:a16="http://schemas.microsoft.com/office/drawing/2014/main" id="{AA08C58D-CBFA-350F-A6FF-E26034B604C0}"/>
              </a:ext>
            </a:extLst>
          </p:cNvPr>
          <p:cNvSpPr txBox="1"/>
          <p:nvPr/>
        </p:nvSpPr>
        <p:spPr>
          <a:xfrm>
            <a:off x="460375" y="5852398"/>
            <a:ext cx="8577284" cy="369332"/>
          </a:xfrm>
          <a:prstGeom prst="rect">
            <a:avLst/>
          </a:prstGeom>
          <a:noFill/>
        </p:spPr>
        <p:txBody>
          <a:bodyPr wrap="none" rtlCol="0">
            <a:spAutoFit/>
          </a:bodyPr>
          <a:lstStyle/>
          <a:p>
            <a:r>
              <a:rPr lang="en-US" sz="1800" dirty="0"/>
              <a:t>Er </a:t>
            </a:r>
            <a:r>
              <a:rPr lang="en-US" sz="1800" dirty="0" err="1"/>
              <a:t>wordt</a:t>
            </a:r>
            <a:r>
              <a:rPr lang="en-US" sz="1800" dirty="0"/>
              <a:t> </a:t>
            </a:r>
            <a:r>
              <a:rPr lang="en-US" sz="1800" dirty="0" err="1"/>
              <a:t>vaak</a:t>
            </a:r>
            <a:r>
              <a:rPr lang="en-US" sz="1800" dirty="0"/>
              <a:t> </a:t>
            </a:r>
            <a:r>
              <a:rPr lang="en-US" sz="1800" dirty="0" err="1"/>
              <a:t>veel</a:t>
            </a:r>
            <a:r>
              <a:rPr lang="en-US" sz="1800" dirty="0"/>
              <a:t> meer </a:t>
            </a:r>
            <a:r>
              <a:rPr lang="en-US" sz="1800" dirty="0" err="1"/>
              <a:t>vrijwilligerswerk</a:t>
            </a:r>
            <a:r>
              <a:rPr lang="en-US" sz="1800" dirty="0"/>
              <a:t> </a:t>
            </a:r>
            <a:r>
              <a:rPr lang="en-US" sz="1800" dirty="0" err="1"/>
              <a:t>gedaan</a:t>
            </a:r>
            <a:r>
              <a:rPr lang="en-US" sz="1800" dirty="0"/>
              <a:t> </a:t>
            </a:r>
            <a:r>
              <a:rPr lang="en-US" sz="1800" dirty="0" err="1"/>
              <a:t>bij</a:t>
            </a:r>
            <a:r>
              <a:rPr lang="en-US" sz="1800" dirty="0"/>
              <a:t> een </a:t>
            </a:r>
            <a:r>
              <a:rPr lang="en-US" sz="1800" dirty="0" err="1"/>
              <a:t>organisatie</a:t>
            </a:r>
            <a:r>
              <a:rPr lang="en-US" sz="1800" dirty="0"/>
              <a:t> dan we </a:t>
            </a:r>
            <a:r>
              <a:rPr lang="en-US" sz="1800" dirty="0" err="1"/>
              <a:t>zien</a:t>
            </a:r>
            <a:endParaRPr lang="nl-NL" dirty="0"/>
          </a:p>
        </p:txBody>
      </p:sp>
    </p:spTree>
    <p:extLst>
      <p:ext uri="{BB962C8B-B14F-4D97-AF65-F5344CB8AC3E}">
        <p14:creationId xmlns:p14="http://schemas.microsoft.com/office/powerpoint/2010/main" val="334276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2775" y="1176406"/>
            <a:ext cx="7772943" cy="1500322"/>
          </a:xfrm>
        </p:spPr>
        <p:txBody>
          <a:bodyPr/>
          <a:lstStyle/>
          <a:p>
            <a:pPr>
              <a:lnSpc>
                <a:spcPct val="80000"/>
              </a:lnSpc>
            </a:pPr>
            <a:r>
              <a:rPr lang="nl-NL" altLang="nl-NL" sz="3200" dirty="0"/>
              <a:t>Mensen mogen dingen doen omdat ze er de juiste </a:t>
            </a:r>
            <a:r>
              <a:rPr lang="nl-NL" altLang="nl-NL" sz="3200" dirty="0">
                <a:solidFill>
                  <a:srgbClr val="FF6600"/>
                </a:solidFill>
              </a:rPr>
              <a:t>‘competentie’</a:t>
            </a:r>
            <a:r>
              <a:rPr lang="nl-NL" altLang="nl-NL" sz="3200" dirty="0"/>
              <a:t> ervoor hebben, niet  omdat ze ervoor betaald worden……</a:t>
            </a:r>
          </a:p>
          <a:p>
            <a:endParaRPr lang="nl-NL" dirty="0"/>
          </a:p>
        </p:txBody>
      </p:sp>
      <p:sp>
        <p:nvSpPr>
          <p:cNvPr id="4" name="Tijdelijke aanduiding voor dianummer 3"/>
          <p:cNvSpPr>
            <a:spLocks noGrp="1"/>
          </p:cNvSpPr>
          <p:nvPr>
            <p:ph type="sldNum" sz="quarter" idx="12"/>
          </p:nvPr>
        </p:nvSpPr>
        <p:spPr/>
        <p:txBody>
          <a:bodyPr/>
          <a:lstStyle/>
          <a:p>
            <a:pPr>
              <a:defRPr/>
            </a:pPr>
            <a:fld id="{33D90FBF-39D0-404B-908E-EE9EB3A407C1}" type="slidenum">
              <a:rPr lang="nl-NL" smtClean="0"/>
              <a:pPr>
                <a:defRPr/>
              </a:pPr>
              <a:t>22</a:t>
            </a:fld>
            <a:endParaRPr lang="nl-NL" dirty="0"/>
          </a:p>
        </p:txBody>
      </p:sp>
      <p:sp>
        <p:nvSpPr>
          <p:cNvPr id="5" name="AutoShape 2" descr="Afbeeldingsresultaat voor rijbewij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rijbewij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4" name="Picture 6" descr="Afbeeldingsresultaat voor rijbewi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676728"/>
            <a:ext cx="2857500" cy="20764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3794979" y="3136612"/>
            <a:ext cx="3825021" cy="584775"/>
          </a:xfrm>
          <a:prstGeom prst="rect">
            <a:avLst/>
          </a:prstGeom>
          <a:noFill/>
        </p:spPr>
        <p:txBody>
          <a:bodyPr wrap="none" rtlCol="0">
            <a:spAutoFit/>
          </a:bodyPr>
          <a:lstStyle/>
          <a:p>
            <a:r>
              <a:rPr lang="nl-NL" sz="1600" dirty="0"/>
              <a:t>Zonder rijbewijs mag je niet autorijden </a:t>
            </a:r>
          </a:p>
          <a:p>
            <a:r>
              <a:rPr lang="nl-NL" sz="1600" dirty="0"/>
              <a:t>ook al ben je een beroepskracht….…</a:t>
            </a:r>
          </a:p>
        </p:txBody>
      </p:sp>
      <p:sp>
        <p:nvSpPr>
          <p:cNvPr id="10" name="TextBox 9">
            <a:extLst>
              <a:ext uri="{FF2B5EF4-FFF2-40B4-BE49-F238E27FC236}">
                <a16:creationId xmlns:a16="http://schemas.microsoft.com/office/drawing/2014/main" id="{3E4A4AD1-94B3-F462-C592-D88A99CD5CC5}"/>
              </a:ext>
            </a:extLst>
          </p:cNvPr>
          <p:cNvSpPr txBox="1"/>
          <p:nvPr/>
        </p:nvSpPr>
        <p:spPr>
          <a:xfrm>
            <a:off x="792480" y="5681594"/>
            <a:ext cx="7747442" cy="461665"/>
          </a:xfrm>
          <a:prstGeom prst="rect">
            <a:avLst/>
          </a:prstGeom>
          <a:noFill/>
        </p:spPr>
        <p:txBody>
          <a:bodyPr wrap="none" rtlCol="0">
            <a:spAutoFit/>
          </a:bodyPr>
          <a:lstStyle/>
          <a:p>
            <a:r>
              <a:rPr lang="en-US" sz="2400" dirty="0" err="1"/>
              <a:t>Bekwaamheid</a:t>
            </a:r>
            <a:r>
              <a:rPr lang="en-US" sz="2400" dirty="0"/>
              <a:t> </a:t>
            </a:r>
            <a:r>
              <a:rPr lang="en-US" sz="2400" dirty="0" err="1"/>
              <a:t>kan</a:t>
            </a:r>
            <a:r>
              <a:rPr lang="en-US" sz="2400" dirty="0"/>
              <a:t> je </a:t>
            </a:r>
            <a:r>
              <a:rPr lang="en-US" sz="2400" dirty="0" err="1"/>
              <a:t>testen</a:t>
            </a:r>
            <a:r>
              <a:rPr lang="en-US" sz="2400" dirty="0"/>
              <a:t>, </a:t>
            </a:r>
            <a:r>
              <a:rPr lang="en-US" sz="2400" dirty="0" err="1"/>
              <a:t>bevoegheid</a:t>
            </a:r>
            <a:r>
              <a:rPr lang="en-US" sz="2400" dirty="0"/>
              <a:t> </a:t>
            </a:r>
            <a:r>
              <a:rPr lang="en-US" sz="2400" dirty="0" err="1"/>
              <a:t>kan</a:t>
            </a:r>
            <a:r>
              <a:rPr lang="en-US" sz="2400" dirty="0"/>
              <a:t> je </a:t>
            </a:r>
            <a:r>
              <a:rPr lang="en-US" sz="2400" dirty="0" err="1"/>
              <a:t>geven</a:t>
            </a:r>
            <a:r>
              <a:rPr lang="en-US" sz="2400" dirty="0"/>
              <a:t>!</a:t>
            </a:r>
            <a:endParaRPr lang="nl-NL" dirty="0"/>
          </a:p>
        </p:txBody>
      </p:sp>
    </p:spTree>
    <p:extLst>
      <p:ext uri="{BB962C8B-B14F-4D97-AF65-F5344CB8AC3E}">
        <p14:creationId xmlns:p14="http://schemas.microsoft.com/office/powerpoint/2010/main" val="15275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43CA8F0-7EDD-4453-8943-8A16E6D796C1}"/>
              </a:ext>
            </a:extLst>
          </p:cNvPr>
          <p:cNvSpPr>
            <a:spLocks noGrp="1"/>
          </p:cNvSpPr>
          <p:nvPr>
            <p:ph type="title"/>
          </p:nvPr>
        </p:nvSpPr>
        <p:spPr/>
        <p:txBody>
          <a:bodyPr/>
          <a:lstStyle/>
          <a:p>
            <a:r>
              <a:rPr lang="nl-NL" sz="2400" dirty="0">
                <a:solidFill>
                  <a:schemeClr val="tx1"/>
                </a:solidFill>
              </a:rPr>
              <a:t>Poortwachters en diversiteit</a:t>
            </a:r>
          </a:p>
        </p:txBody>
      </p:sp>
      <p:sp>
        <p:nvSpPr>
          <p:cNvPr id="9" name="Tijdelijke aanduiding voor inhoud 8">
            <a:extLst>
              <a:ext uri="{FF2B5EF4-FFF2-40B4-BE49-F238E27FC236}">
                <a16:creationId xmlns:a16="http://schemas.microsoft.com/office/drawing/2014/main" id="{BD0D45C1-5749-474D-96FA-DC7B3A26E753}"/>
              </a:ext>
            </a:extLst>
          </p:cNvPr>
          <p:cNvSpPr>
            <a:spLocks noGrp="1"/>
          </p:cNvSpPr>
          <p:nvPr>
            <p:ph sz="half" idx="1"/>
          </p:nvPr>
        </p:nvSpPr>
        <p:spPr>
          <a:xfrm>
            <a:off x="182105" y="1502567"/>
            <a:ext cx="4022337" cy="4027850"/>
          </a:xfrm>
        </p:spPr>
        <p:txBody>
          <a:bodyPr>
            <a:normAutofit fontScale="55000" lnSpcReduction="20000"/>
          </a:bodyPr>
          <a:lstStyle/>
          <a:p>
            <a:r>
              <a:rPr lang="nl-NL" sz="2600" dirty="0"/>
              <a:t>Zelf-</a:t>
            </a:r>
            <a:r>
              <a:rPr lang="nl-NL" sz="2600" b="1" dirty="0">
                <a:solidFill>
                  <a:srgbClr val="FF6600"/>
                </a:solidFill>
              </a:rPr>
              <a:t>uit</a:t>
            </a:r>
            <a:r>
              <a:rPr lang="nl-NL" sz="2600" dirty="0"/>
              <a:t>selecteren</a:t>
            </a:r>
          </a:p>
          <a:p>
            <a:pPr marL="257175" indent="-257175">
              <a:buFont typeface="Arial" panose="020B0604020202020204" pitchFamily="34" charset="0"/>
              <a:buChar char="•"/>
            </a:pPr>
            <a:r>
              <a:rPr lang="nl-NL" sz="2600" dirty="0"/>
              <a:t>Geen idee wat er allemaal gedaan kan worden</a:t>
            </a:r>
          </a:p>
          <a:p>
            <a:pPr marL="257175" indent="-257175">
              <a:buFont typeface="Arial" panose="020B0604020202020204" pitchFamily="34" charset="0"/>
              <a:buChar char="•"/>
            </a:pPr>
            <a:r>
              <a:rPr lang="nl-NL" sz="2600" dirty="0"/>
              <a:t>Geen idee wat vrijwilligerswerk is</a:t>
            </a:r>
          </a:p>
          <a:p>
            <a:pPr marL="257175" indent="-257175">
              <a:buFont typeface="Arial" panose="020B0604020202020204" pitchFamily="34" charset="0"/>
              <a:buChar char="•"/>
            </a:pPr>
            <a:r>
              <a:rPr lang="nl-NL" sz="2600" dirty="0"/>
              <a:t>Geen idee dat dit ‘werk’ vrijwilligerswerk is</a:t>
            </a:r>
          </a:p>
          <a:p>
            <a:pPr marL="257175" indent="-257175">
              <a:buFont typeface="Arial" panose="020B0604020202020204" pitchFamily="34" charset="0"/>
              <a:buChar char="•"/>
            </a:pPr>
            <a:r>
              <a:rPr lang="nl-NL" sz="2600" b="1" dirty="0">
                <a:solidFill>
                  <a:srgbClr val="FF6600"/>
                </a:solidFill>
              </a:rPr>
              <a:t>‘Wij’ </a:t>
            </a:r>
            <a:r>
              <a:rPr lang="nl-NL" sz="2600" dirty="0"/>
              <a:t>zijn toch niet welkom</a:t>
            </a:r>
          </a:p>
          <a:p>
            <a:pPr marL="257175" indent="-257175">
              <a:buFont typeface="Arial" panose="020B0604020202020204" pitchFamily="34" charset="0"/>
              <a:buChar char="•"/>
            </a:pPr>
            <a:r>
              <a:rPr lang="nl-NL" sz="2600" dirty="0"/>
              <a:t>Ik ken daar helemaal niemand</a:t>
            </a:r>
          </a:p>
          <a:p>
            <a:pPr marL="257175" indent="-257175">
              <a:buFont typeface="Arial" panose="020B0604020202020204" pitchFamily="34" charset="0"/>
              <a:buChar char="•"/>
            </a:pPr>
            <a:r>
              <a:rPr lang="nl-NL" sz="2600" dirty="0"/>
              <a:t>Perceptie van mismatch tussen eigen en gewenst economisch, sociaal en cultureel kapitaal</a:t>
            </a:r>
          </a:p>
          <a:p>
            <a:pPr marL="257175" indent="-257175">
              <a:buFont typeface="Arial" panose="020B0604020202020204" pitchFamily="34" charset="0"/>
              <a:buChar char="•"/>
            </a:pPr>
            <a:endParaRPr lang="nl-NL" sz="2600" dirty="0"/>
          </a:p>
          <a:p>
            <a:pPr marL="257175" indent="-257175">
              <a:buFont typeface="Arial" panose="020B0604020202020204" pitchFamily="34" charset="0"/>
              <a:buChar char="•"/>
            </a:pPr>
            <a:r>
              <a:rPr lang="nl-NL" sz="2600" i="1" dirty="0"/>
              <a:t>Ik doe al ergens anders vrijwilligerswerk</a:t>
            </a:r>
          </a:p>
          <a:p>
            <a:pPr marL="257175" indent="-257175">
              <a:buFont typeface="Arial" panose="020B0604020202020204" pitchFamily="34" charset="0"/>
              <a:buChar char="•"/>
            </a:pPr>
            <a:r>
              <a:rPr lang="nl-NL" sz="2600" i="1" dirty="0"/>
              <a:t>Ik heb even een vrijwilligerswerk sabbatical </a:t>
            </a:r>
          </a:p>
          <a:p>
            <a:pPr marL="257175" indent="-257175">
              <a:buFont typeface="Arial" panose="020B0604020202020204" pitchFamily="34" charset="0"/>
              <a:buChar char="•"/>
            </a:pPr>
            <a:endParaRPr lang="nl-NL" sz="1350" dirty="0"/>
          </a:p>
        </p:txBody>
      </p:sp>
      <p:sp>
        <p:nvSpPr>
          <p:cNvPr id="10" name="Tijdelijke aanduiding voor inhoud 9">
            <a:extLst>
              <a:ext uri="{FF2B5EF4-FFF2-40B4-BE49-F238E27FC236}">
                <a16:creationId xmlns:a16="http://schemas.microsoft.com/office/drawing/2014/main" id="{94DE822E-0EFE-434E-A49D-D92FD05F09A5}"/>
              </a:ext>
            </a:extLst>
          </p:cNvPr>
          <p:cNvSpPr>
            <a:spLocks noGrp="1"/>
          </p:cNvSpPr>
          <p:nvPr>
            <p:ph sz="half" idx="2"/>
          </p:nvPr>
        </p:nvSpPr>
        <p:spPr>
          <a:xfrm>
            <a:off x="4265823" y="1417082"/>
            <a:ext cx="4878177" cy="3846911"/>
          </a:xfrm>
        </p:spPr>
        <p:txBody>
          <a:bodyPr>
            <a:normAutofit fontScale="55000" lnSpcReduction="20000"/>
          </a:bodyPr>
          <a:lstStyle/>
          <a:p>
            <a:r>
              <a:rPr lang="nl-NL" sz="2500" b="1" dirty="0"/>
              <a:t>Organisatie-uitselecteren</a:t>
            </a:r>
          </a:p>
          <a:p>
            <a:pPr marL="257175" indent="-257175">
              <a:buFont typeface="Arial" panose="020B0604020202020204" pitchFamily="34" charset="0"/>
              <a:buChar char="•"/>
            </a:pPr>
            <a:r>
              <a:rPr lang="nl-NL" sz="2500" b="1" dirty="0"/>
              <a:t>Perceptie van mismatch tussen gevraagde en aangeboden economische, sociale en culturele middelen</a:t>
            </a:r>
          </a:p>
          <a:p>
            <a:pPr marL="257175" indent="-257175">
              <a:buFont typeface="Arial" panose="020B0604020202020204" pitchFamily="34" charset="0"/>
              <a:buChar char="•"/>
            </a:pPr>
            <a:r>
              <a:rPr lang="nl-NL" sz="2500" b="1" dirty="0"/>
              <a:t>Moeder-maffia (luizenmoeder)</a:t>
            </a:r>
          </a:p>
          <a:p>
            <a:pPr marL="257175" indent="-257175">
              <a:buFont typeface="Arial" panose="020B0604020202020204" pitchFamily="34" charset="0"/>
              <a:buChar char="•"/>
            </a:pPr>
            <a:r>
              <a:rPr lang="nl-NL" sz="2500" b="1" dirty="0"/>
              <a:t>Organisaties lijken niet te willen werven  </a:t>
            </a:r>
          </a:p>
          <a:p>
            <a:pPr marL="434975" lvl="1" indent="-257175"/>
            <a:r>
              <a:rPr lang="nl-NL" sz="2500" b="1" dirty="0"/>
              <a:t>In bepaalde buurten</a:t>
            </a:r>
          </a:p>
          <a:p>
            <a:pPr marL="434975" lvl="1" indent="-257175"/>
            <a:r>
              <a:rPr lang="nl-NL" sz="2500" b="1" dirty="0"/>
              <a:t>Bij lagere inkomens en sociale status</a:t>
            </a:r>
          </a:p>
          <a:p>
            <a:pPr marL="434975" lvl="1" indent="-257175"/>
            <a:r>
              <a:rPr lang="nl-NL" sz="2500" b="1" dirty="0"/>
              <a:t>Met een migratieachtergrond tot de derde generatie</a:t>
            </a:r>
          </a:p>
          <a:p>
            <a:pPr marL="434975" lvl="1" indent="-257175"/>
            <a:r>
              <a:rPr lang="nl-NL" sz="2500" b="1" dirty="0"/>
              <a:t>bepaalde beroepen en werkstatus (werkloos)</a:t>
            </a:r>
          </a:p>
          <a:p>
            <a:pPr marL="434975" lvl="1" indent="-257175"/>
            <a:r>
              <a:rPr lang="nl-NL" sz="2500" b="1" dirty="0"/>
              <a:t>bepaalde religies</a:t>
            </a:r>
          </a:p>
          <a:p>
            <a:pPr marL="434975" lvl="1" indent="-257175"/>
            <a:r>
              <a:rPr lang="nl-NL" sz="2500" b="1" dirty="0"/>
              <a:t>leeftijd als in heel jong en heel oud</a:t>
            </a:r>
          </a:p>
          <a:p>
            <a:pPr marL="434975" lvl="1" indent="-257175"/>
            <a:r>
              <a:rPr lang="nl-NL" sz="2500" b="1" dirty="0"/>
              <a:t>mensen met een beperking</a:t>
            </a:r>
            <a:endParaRPr lang="nl-NL" sz="1500" b="1" dirty="0"/>
          </a:p>
        </p:txBody>
      </p:sp>
      <p:sp>
        <p:nvSpPr>
          <p:cNvPr id="6" name="Tijdelijke aanduiding voor dianummer 5">
            <a:extLst>
              <a:ext uri="{FF2B5EF4-FFF2-40B4-BE49-F238E27FC236}">
                <a16:creationId xmlns:a16="http://schemas.microsoft.com/office/drawing/2014/main" id="{038EB117-752C-4CD8-9886-E642E003DAF4}"/>
              </a:ext>
            </a:extLst>
          </p:cNvPr>
          <p:cNvSpPr>
            <a:spLocks noGrp="1"/>
          </p:cNvSpPr>
          <p:nvPr>
            <p:ph type="sldNum" sz="quarter" idx="12"/>
          </p:nvPr>
        </p:nvSpPr>
        <p:spPr/>
        <p:txBody>
          <a:bodyPr/>
          <a:lstStyle/>
          <a:p>
            <a:fld id="{25A8E426-1013-4DA1-9982-506C918562F2}" type="slidenum">
              <a:rPr lang="de-DE" smtClean="0"/>
              <a:t>23</a:t>
            </a:fld>
            <a:endParaRPr lang="de-DE"/>
          </a:p>
        </p:txBody>
      </p:sp>
      <p:pic>
        <p:nvPicPr>
          <p:cNvPr id="7" name="Afbeelding 6">
            <a:extLst>
              <a:ext uri="{FF2B5EF4-FFF2-40B4-BE49-F238E27FC236}">
                <a16:creationId xmlns:a16="http://schemas.microsoft.com/office/drawing/2014/main" id="{091901D7-900E-4304-9608-5E5ED5131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589" y="4787151"/>
            <a:ext cx="1746011" cy="1569200"/>
          </a:xfrm>
          <a:prstGeom prst="rect">
            <a:avLst/>
          </a:prstGeom>
        </p:spPr>
      </p:pic>
      <p:sp>
        <p:nvSpPr>
          <p:cNvPr id="3" name="TextBox 2">
            <a:extLst>
              <a:ext uri="{FF2B5EF4-FFF2-40B4-BE49-F238E27FC236}">
                <a16:creationId xmlns:a16="http://schemas.microsoft.com/office/drawing/2014/main" id="{A6BC52D7-E265-073C-9E2A-1AA9672CA69E}"/>
              </a:ext>
            </a:extLst>
          </p:cNvPr>
          <p:cNvSpPr txBox="1"/>
          <p:nvPr/>
        </p:nvSpPr>
        <p:spPr>
          <a:xfrm>
            <a:off x="4269730" y="5407834"/>
            <a:ext cx="4572000" cy="1131079"/>
          </a:xfrm>
          <a:prstGeom prst="rect">
            <a:avLst/>
          </a:prstGeom>
          <a:noFill/>
        </p:spPr>
        <p:txBody>
          <a:bodyPr wrap="square">
            <a:spAutoFit/>
          </a:bodyPr>
          <a:lstStyle/>
          <a:p>
            <a:r>
              <a:rPr lang="nl-NL" b="0" i="0" dirty="0">
                <a:solidFill>
                  <a:srgbClr val="222222"/>
                </a:solidFill>
                <a:effectLst/>
                <a:latin typeface="Arial" panose="020B0604020202020204" pitchFamily="34" charset="0"/>
              </a:rPr>
              <a:t>van Overbeeke, P. S., Koolen-Maas, S. A., Meijs, L. C., &amp; Brudney, J. L. (2022). </a:t>
            </a:r>
            <a:r>
              <a:rPr lang="nl-NL" b="0" i="0" dirty="0" err="1">
                <a:solidFill>
                  <a:srgbClr val="222222"/>
                </a:solidFill>
                <a:effectLst/>
                <a:latin typeface="Arial" panose="020B0604020202020204" pitchFamily="34" charset="0"/>
              </a:rPr>
              <a:t>You</a:t>
            </a:r>
            <a:r>
              <a:rPr lang="nl-NL" b="0" i="0" dirty="0">
                <a:solidFill>
                  <a:srgbClr val="222222"/>
                </a:solidFill>
                <a:effectLst/>
                <a:latin typeface="Arial" panose="020B0604020202020204" pitchFamily="34" charset="0"/>
              </a:rPr>
              <a:t> </a:t>
            </a:r>
            <a:r>
              <a:rPr lang="nl-NL" b="0" i="0" dirty="0" err="1">
                <a:solidFill>
                  <a:srgbClr val="222222"/>
                </a:solidFill>
                <a:effectLst/>
                <a:latin typeface="Arial" panose="020B0604020202020204" pitchFamily="34" charset="0"/>
              </a:rPr>
              <a:t>shall</a:t>
            </a:r>
            <a:r>
              <a:rPr lang="nl-NL" b="0" i="0" dirty="0">
                <a:solidFill>
                  <a:srgbClr val="222222"/>
                </a:solidFill>
                <a:effectLst/>
                <a:latin typeface="Arial" panose="020B0604020202020204" pitchFamily="34" charset="0"/>
              </a:rPr>
              <a:t> (</a:t>
            </a:r>
            <a:r>
              <a:rPr lang="nl-NL" b="0" i="0" dirty="0" err="1">
                <a:solidFill>
                  <a:srgbClr val="222222"/>
                </a:solidFill>
                <a:effectLst/>
                <a:latin typeface="Arial" panose="020B0604020202020204" pitchFamily="34" charset="0"/>
              </a:rPr>
              <a:t>not</a:t>
            </a:r>
            <a:r>
              <a:rPr lang="nl-NL" b="0" i="0" dirty="0">
                <a:solidFill>
                  <a:srgbClr val="222222"/>
                </a:solidFill>
                <a:effectLst/>
                <a:latin typeface="Arial" panose="020B0604020202020204" pitchFamily="34" charset="0"/>
              </a:rPr>
              <a:t>) pass: </a:t>
            </a:r>
            <a:r>
              <a:rPr lang="nl-NL" b="0" i="0" dirty="0" err="1">
                <a:solidFill>
                  <a:srgbClr val="222222"/>
                </a:solidFill>
                <a:effectLst/>
                <a:latin typeface="Arial" panose="020B0604020202020204" pitchFamily="34" charset="0"/>
              </a:rPr>
              <a:t>Strategies</a:t>
            </a:r>
            <a:r>
              <a:rPr lang="nl-NL" b="0" i="0" dirty="0">
                <a:solidFill>
                  <a:srgbClr val="222222"/>
                </a:solidFill>
                <a:effectLst/>
                <a:latin typeface="Arial" panose="020B0604020202020204" pitchFamily="34" charset="0"/>
              </a:rPr>
              <a:t> for </a:t>
            </a:r>
            <a:r>
              <a:rPr lang="nl-NL" b="0" i="0" dirty="0" err="1">
                <a:solidFill>
                  <a:srgbClr val="222222"/>
                </a:solidFill>
                <a:effectLst/>
                <a:latin typeface="Arial" panose="020B0604020202020204" pitchFamily="34" charset="0"/>
              </a:rPr>
              <a:t>third</a:t>
            </a:r>
            <a:r>
              <a:rPr lang="nl-NL" b="0" i="0" dirty="0">
                <a:solidFill>
                  <a:srgbClr val="222222"/>
                </a:solidFill>
                <a:effectLst/>
                <a:latin typeface="Arial" panose="020B0604020202020204" pitchFamily="34" charset="0"/>
              </a:rPr>
              <a:t>-party gatekeepers to </a:t>
            </a:r>
            <a:r>
              <a:rPr lang="nl-NL" b="0" i="0" dirty="0" err="1">
                <a:solidFill>
                  <a:srgbClr val="222222"/>
                </a:solidFill>
                <a:effectLst/>
                <a:latin typeface="Arial" panose="020B0604020202020204" pitchFamily="34" charset="0"/>
              </a:rPr>
              <a:t>enhance</a:t>
            </a:r>
            <a:r>
              <a:rPr lang="nl-NL" b="0" i="0" dirty="0">
                <a:solidFill>
                  <a:srgbClr val="222222"/>
                </a:solidFill>
                <a:effectLst/>
                <a:latin typeface="Arial" panose="020B0604020202020204" pitchFamily="34" charset="0"/>
              </a:rPr>
              <a:t> </a:t>
            </a:r>
            <a:r>
              <a:rPr lang="nl-NL" b="0" i="0" dirty="0" err="1">
                <a:solidFill>
                  <a:srgbClr val="222222"/>
                </a:solidFill>
                <a:effectLst/>
                <a:latin typeface="Arial" panose="020B0604020202020204" pitchFamily="34" charset="0"/>
              </a:rPr>
              <a:t>volunteer</a:t>
            </a:r>
            <a:r>
              <a:rPr lang="nl-NL" b="0" i="0" dirty="0">
                <a:solidFill>
                  <a:srgbClr val="222222"/>
                </a:solidFill>
                <a:effectLst/>
                <a:latin typeface="Arial" panose="020B0604020202020204" pitchFamily="34" charset="0"/>
              </a:rPr>
              <a:t> </a:t>
            </a:r>
            <a:r>
              <a:rPr lang="nl-NL" b="0" i="0" dirty="0" err="1">
                <a:solidFill>
                  <a:srgbClr val="222222"/>
                </a:solidFill>
                <a:effectLst/>
                <a:latin typeface="Arial" panose="020B0604020202020204" pitchFamily="34" charset="0"/>
              </a:rPr>
              <a:t>inclusion</a:t>
            </a:r>
            <a:r>
              <a:rPr lang="nl-NL" b="0" i="0" dirty="0">
                <a:solidFill>
                  <a:srgbClr val="222222"/>
                </a:solidFill>
                <a:effectLst/>
                <a:latin typeface="Arial" panose="020B0604020202020204" pitchFamily="34" charset="0"/>
              </a:rPr>
              <a:t>. </a:t>
            </a:r>
            <a:r>
              <a:rPr lang="nl-NL" b="0" i="1" dirty="0">
                <a:solidFill>
                  <a:srgbClr val="222222"/>
                </a:solidFill>
                <a:effectLst/>
                <a:latin typeface="Arial" panose="020B0604020202020204" pitchFamily="34" charset="0"/>
              </a:rPr>
              <a:t>VOLUNTAS: International Journal of Voluntary and </a:t>
            </a:r>
            <a:r>
              <a:rPr lang="nl-NL" b="0" i="1" dirty="0" err="1">
                <a:solidFill>
                  <a:srgbClr val="222222"/>
                </a:solidFill>
                <a:effectLst/>
                <a:latin typeface="Arial" panose="020B0604020202020204" pitchFamily="34" charset="0"/>
              </a:rPr>
              <a:t>Nonprofit</a:t>
            </a:r>
            <a:r>
              <a:rPr lang="nl-NL" b="0" i="1" dirty="0">
                <a:solidFill>
                  <a:srgbClr val="222222"/>
                </a:solidFill>
                <a:effectLst/>
                <a:latin typeface="Arial" panose="020B0604020202020204" pitchFamily="34" charset="0"/>
              </a:rPr>
              <a:t> </a:t>
            </a:r>
            <a:r>
              <a:rPr lang="nl-NL" b="0" i="1" dirty="0" err="1">
                <a:solidFill>
                  <a:srgbClr val="222222"/>
                </a:solidFill>
                <a:effectLst/>
                <a:latin typeface="Arial" panose="020B0604020202020204" pitchFamily="34" charset="0"/>
              </a:rPr>
              <a:t>Organizations</a:t>
            </a:r>
            <a:r>
              <a:rPr lang="nl-NL" b="0" i="0" dirty="0">
                <a:solidFill>
                  <a:srgbClr val="222222"/>
                </a:solidFill>
                <a:effectLst/>
                <a:latin typeface="Arial" panose="020B0604020202020204" pitchFamily="34" charset="0"/>
              </a:rPr>
              <a:t>, </a:t>
            </a:r>
            <a:r>
              <a:rPr lang="nl-NL" b="0" i="1" dirty="0">
                <a:solidFill>
                  <a:srgbClr val="222222"/>
                </a:solidFill>
                <a:effectLst/>
                <a:latin typeface="Arial" panose="020B0604020202020204" pitchFamily="34" charset="0"/>
              </a:rPr>
              <a:t>33</a:t>
            </a:r>
            <a:r>
              <a:rPr lang="nl-NL" b="0" i="0" dirty="0">
                <a:solidFill>
                  <a:srgbClr val="222222"/>
                </a:solidFill>
                <a:effectLst/>
                <a:latin typeface="Arial" panose="020B0604020202020204" pitchFamily="34" charset="0"/>
              </a:rPr>
              <a:t>(1), 33-45.</a:t>
            </a:r>
            <a:endParaRPr lang="nl-NL" dirty="0"/>
          </a:p>
        </p:txBody>
      </p:sp>
      <p:sp>
        <p:nvSpPr>
          <p:cNvPr id="4" name="Footer Placeholder 3">
            <a:extLst>
              <a:ext uri="{FF2B5EF4-FFF2-40B4-BE49-F238E27FC236}">
                <a16:creationId xmlns:a16="http://schemas.microsoft.com/office/drawing/2014/main" id="{621DCA59-578E-39E0-9CAB-CD033A34C384}"/>
              </a:ext>
            </a:extLst>
          </p:cNvPr>
          <p:cNvSpPr>
            <a:spLocks noGrp="1"/>
          </p:cNvSpPr>
          <p:nvPr/>
        </p:nvSpPr>
        <p:spPr>
          <a:xfrm>
            <a:off x="367200" y="6431863"/>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3267630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C5DC-7BE6-4E80-8DC1-5FF74625CF86}"/>
              </a:ext>
            </a:extLst>
          </p:cNvPr>
          <p:cNvSpPr>
            <a:spLocks noGrp="1"/>
          </p:cNvSpPr>
          <p:nvPr>
            <p:ph type="title"/>
          </p:nvPr>
        </p:nvSpPr>
        <p:spPr/>
        <p:txBody>
          <a:bodyPr/>
          <a:lstStyle/>
          <a:p>
            <a:r>
              <a:rPr lang="en-US" sz="2400" dirty="0" err="1">
                <a:solidFill>
                  <a:schemeClr val="tx1"/>
                </a:solidFill>
              </a:rPr>
              <a:t>Drie</a:t>
            </a:r>
            <a:r>
              <a:rPr lang="en-US" sz="2400" dirty="0">
                <a:solidFill>
                  <a:schemeClr val="tx1"/>
                </a:solidFill>
              </a:rPr>
              <a:t> </a:t>
            </a:r>
            <a:r>
              <a:rPr lang="en-US" sz="2400" dirty="0" err="1">
                <a:solidFill>
                  <a:schemeClr val="tx1"/>
                </a:solidFill>
              </a:rPr>
              <a:t>strategieen</a:t>
            </a:r>
            <a:r>
              <a:rPr lang="en-US" sz="2400" dirty="0">
                <a:solidFill>
                  <a:schemeClr val="tx1"/>
                </a:solidFill>
              </a:rPr>
              <a:t> in </a:t>
            </a:r>
            <a:r>
              <a:rPr lang="en-US" sz="2400" dirty="0" err="1">
                <a:solidFill>
                  <a:schemeClr val="tx1"/>
                </a:solidFill>
              </a:rPr>
              <a:t>samenwerking</a:t>
            </a:r>
            <a:r>
              <a:rPr lang="en-US" sz="2400" dirty="0">
                <a:solidFill>
                  <a:schemeClr val="tx1"/>
                </a:solidFill>
              </a:rPr>
              <a:t> met </a:t>
            </a:r>
            <a:r>
              <a:rPr lang="en-US" sz="2400" dirty="0" err="1">
                <a:solidFill>
                  <a:schemeClr val="tx1"/>
                </a:solidFill>
              </a:rPr>
              <a:t>derden</a:t>
            </a:r>
            <a:r>
              <a:rPr lang="en-US" sz="2400" dirty="0">
                <a:solidFill>
                  <a:schemeClr val="tx1"/>
                </a:solidFill>
              </a:rPr>
              <a:t> </a:t>
            </a:r>
            <a:endParaRPr lang="nl-NL" sz="2400" dirty="0">
              <a:solidFill>
                <a:schemeClr val="tx1"/>
              </a:solidFill>
            </a:endParaRPr>
          </a:p>
        </p:txBody>
      </p:sp>
      <p:sp>
        <p:nvSpPr>
          <p:cNvPr id="3" name="Content Placeholder 2">
            <a:extLst>
              <a:ext uri="{FF2B5EF4-FFF2-40B4-BE49-F238E27FC236}">
                <a16:creationId xmlns:a16="http://schemas.microsoft.com/office/drawing/2014/main" id="{51F893F8-1909-4226-B062-0B2A02AFD695}"/>
              </a:ext>
            </a:extLst>
          </p:cNvPr>
          <p:cNvSpPr>
            <a:spLocks noGrp="1"/>
          </p:cNvSpPr>
          <p:nvPr>
            <p:ph idx="1"/>
          </p:nvPr>
        </p:nvSpPr>
        <p:spPr>
          <a:xfrm>
            <a:off x="358480" y="1282699"/>
            <a:ext cx="8425108" cy="3886202"/>
          </a:xfrm>
        </p:spPr>
        <p:txBody>
          <a:bodyPr>
            <a:normAutofit fontScale="92500"/>
          </a:bodyPr>
          <a:lstStyle/>
          <a:p>
            <a:r>
              <a:rPr lang="nl-NL" sz="1900" b="1" dirty="0"/>
              <a:t>Aanmoedigen</a:t>
            </a:r>
          </a:p>
          <a:p>
            <a:pPr marL="285750" indent="-285750">
              <a:buFont typeface="Arial" panose="020B0604020202020204" pitchFamily="34" charset="0"/>
              <a:buChar char="•"/>
            </a:pPr>
            <a:r>
              <a:rPr lang="nl-NL" sz="1800" dirty="0"/>
              <a:t>Uitleggen wat vrijwilligerswerk is, wat de voordelen zijn</a:t>
            </a:r>
          </a:p>
          <a:p>
            <a:pPr marL="285750" indent="-285750">
              <a:buFont typeface="Arial" panose="020B0604020202020204" pitchFamily="34" charset="0"/>
              <a:buChar char="•"/>
            </a:pPr>
            <a:r>
              <a:rPr lang="nl-NL" sz="1900" b="1" dirty="0"/>
              <a:t>Specifieke groepen bereiken, een woordvoerder gebruiken</a:t>
            </a:r>
          </a:p>
          <a:p>
            <a:r>
              <a:rPr lang="nl-NL" sz="1900" b="1" dirty="0"/>
              <a:t>Mogelijk maken</a:t>
            </a:r>
          </a:p>
          <a:p>
            <a:pPr marL="285750" indent="-285750">
              <a:buFont typeface="Arial" panose="020B0604020202020204" pitchFamily="34" charset="0"/>
              <a:buChar char="•"/>
            </a:pPr>
            <a:r>
              <a:rPr lang="nl-NL" sz="1800" dirty="0"/>
              <a:t>Toekomstige vrijwilligers voorbereiden</a:t>
            </a:r>
          </a:p>
          <a:p>
            <a:pPr marL="285750" indent="-285750">
              <a:buFont typeface="Arial" panose="020B0604020202020204" pitchFamily="34" charset="0"/>
              <a:buChar char="•"/>
            </a:pPr>
            <a:r>
              <a:rPr lang="nl-NL" sz="1800" dirty="0"/>
              <a:t>Ontvangende organisaties voorbereiden</a:t>
            </a:r>
          </a:p>
          <a:p>
            <a:r>
              <a:rPr lang="nl-NL" sz="1900" b="1" dirty="0"/>
              <a:t>Afdwingen</a:t>
            </a:r>
          </a:p>
          <a:p>
            <a:pPr marL="285750" indent="-285750">
              <a:buFont typeface="Arial" panose="020B0604020202020204" pitchFamily="34" charset="0"/>
              <a:buChar char="•"/>
            </a:pPr>
            <a:r>
              <a:rPr lang="nl-NL" sz="1800" dirty="0"/>
              <a:t>Kan krachtig zijn voor degenen die niet aan vrijwilligerswerk worden blootgesteld</a:t>
            </a:r>
          </a:p>
          <a:p>
            <a:pPr marL="285750" indent="-285750">
              <a:buFont typeface="Arial" panose="020B0604020202020204" pitchFamily="34" charset="0"/>
              <a:buChar char="•"/>
            </a:pPr>
            <a:r>
              <a:rPr lang="nl-NL" sz="1800" dirty="0"/>
              <a:t>MAAR is het duurzaam?</a:t>
            </a:r>
          </a:p>
          <a:p>
            <a:pPr marL="285750" indent="-285750">
              <a:buFont typeface="Arial" panose="020B0604020202020204" pitchFamily="34" charset="0"/>
              <a:buChar char="•"/>
            </a:pPr>
            <a:r>
              <a:rPr lang="nl-NL" sz="1800" dirty="0"/>
              <a:t>We zien veelbelovende voorbeelden!</a:t>
            </a:r>
          </a:p>
        </p:txBody>
      </p:sp>
      <p:sp>
        <p:nvSpPr>
          <p:cNvPr id="4" name="Date Placeholder 3">
            <a:extLst>
              <a:ext uri="{FF2B5EF4-FFF2-40B4-BE49-F238E27FC236}">
                <a16:creationId xmlns:a16="http://schemas.microsoft.com/office/drawing/2014/main" id="{DAD30512-833C-439E-BC80-CCF3190EC90C}"/>
              </a:ext>
            </a:extLst>
          </p:cNvPr>
          <p:cNvSpPr>
            <a:spLocks noGrp="1"/>
          </p:cNvSpPr>
          <p:nvPr>
            <p:ph type="dt" sz="half" idx="4294967295"/>
          </p:nvPr>
        </p:nvSpPr>
        <p:spPr>
          <a:xfrm>
            <a:off x="489600" y="6356352"/>
            <a:ext cx="940616" cy="365125"/>
          </a:xfrm>
          <a:prstGeom prst="rect">
            <a:avLst/>
          </a:prstGeom>
        </p:spPr>
        <p:txBody>
          <a:bodyPr vert="horz" lIns="0" tIns="45720" rIns="91440" bIns="45720" rtlCol="0" anchor="ctr"/>
          <a:lstStyle>
            <a:defPPr>
              <a:defRPr lang="en-US"/>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3EAA612B-0309-4CB3-9B61-E11374A84A0F}" type="datetime1">
              <a:rPr lang="de-DE" smtClean="0">
                <a:solidFill>
                  <a:srgbClr val="B8C3C3"/>
                </a:solidFill>
              </a:rPr>
              <a:pPr defTabSz="685800"/>
              <a:t>11.04.2025</a:t>
            </a:fld>
            <a:endParaRPr lang="en-US"/>
          </a:p>
        </p:txBody>
      </p:sp>
      <p:sp>
        <p:nvSpPr>
          <p:cNvPr id="6" name="Slide Number Placeholder 5">
            <a:extLst>
              <a:ext uri="{FF2B5EF4-FFF2-40B4-BE49-F238E27FC236}">
                <a16:creationId xmlns:a16="http://schemas.microsoft.com/office/drawing/2014/main" id="{097580B0-1815-4BA4-A2B7-48431276A991}"/>
              </a:ext>
            </a:extLst>
          </p:cNvPr>
          <p:cNvSpPr>
            <a:spLocks noGrp="1"/>
          </p:cNvSpPr>
          <p:nvPr>
            <p:ph type="sldNum" sz="quarter" idx="12"/>
          </p:nvPr>
        </p:nvSpPr>
        <p:spPr/>
        <p:txBody>
          <a:bodyPr/>
          <a:lstStyle/>
          <a:p>
            <a:fld id="{81D2C36F-4504-47C0-B82F-A167342A2754}" type="slidenum">
              <a:rPr lang="en-US" smtClean="0"/>
              <a:t>24</a:t>
            </a:fld>
            <a:endParaRPr lang="en-US"/>
          </a:p>
        </p:txBody>
      </p:sp>
      <p:sp>
        <p:nvSpPr>
          <p:cNvPr id="22" name="TextBox 21">
            <a:extLst>
              <a:ext uri="{FF2B5EF4-FFF2-40B4-BE49-F238E27FC236}">
                <a16:creationId xmlns:a16="http://schemas.microsoft.com/office/drawing/2014/main" id="{79E9F3A9-6C3B-44F2-5602-67E129D7D1F2}"/>
              </a:ext>
            </a:extLst>
          </p:cNvPr>
          <p:cNvSpPr txBox="1"/>
          <p:nvPr/>
        </p:nvSpPr>
        <p:spPr>
          <a:xfrm>
            <a:off x="3596054" y="5407834"/>
            <a:ext cx="4572000" cy="1131079"/>
          </a:xfrm>
          <a:prstGeom prst="rect">
            <a:avLst/>
          </a:prstGeom>
          <a:noFill/>
        </p:spPr>
        <p:txBody>
          <a:bodyPr wrap="square">
            <a:spAutoFit/>
          </a:bodyPr>
          <a:lstStyle/>
          <a:p>
            <a:r>
              <a:rPr lang="nl-NL" b="0" i="0" dirty="0">
                <a:solidFill>
                  <a:srgbClr val="222222"/>
                </a:solidFill>
                <a:effectLst/>
                <a:latin typeface="Arial" panose="020B0604020202020204" pitchFamily="34" charset="0"/>
              </a:rPr>
              <a:t>van Overbeeke, P. S., Koolen-Maas, S. A., Meijs, L. C., &amp; Brudney, J. L. (2022). </a:t>
            </a:r>
            <a:r>
              <a:rPr lang="nl-NL" b="0" i="0" dirty="0" err="1">
                <a:solidFill>
                  <a:srgbClr val="222222"/>
                </a:solidFill>
                <a:effectLst/>
                <a:latin typeface="Arial" panose="020B0604020202020204" pitchFamily="34" charset="0"/>
              </a:rPr>
              <a:t>You</a:t>
            </a:r>
            <a:r>
              <a:rPr lang="nl-NL" b="0" i="0" dirty="0">
                <a:solidFill>
                  <a:srgbClr val="222222"/>
                </a:solidFill>
                <a:effectLst/>
                <a:latin typeface="Arial" panose="020B0604020202020204" pitchFamily="34" charset="0"/>
              </a:rPr>
              <a:t> </a:t>
            </a:r>
            <a:r>
              <a:rPr lang="nl-NL" b="0" i="0" dirty="0" err="1">
                <a:solidFill>
                  <a:srgbClr val="222222"/>
                </a:solidFill>
                <a:effectLst/>
                <a:latin typeface="Arial" panose="020B0604020202020204" pitchFamily="34" charset="0"/>
              </a:rPr>
              <a:t>shall</a:t>
            </a:r>
            <a:r>
              <a:rPr lang="nl-NL" b="0" i="0" dirty="0">
                <a:solidFill>
                  <a:srgbClr val="222222"/>
                </a:solidFill>
                <a:effectLst/>
                <a:latin typeface="Arial" panose="020B0604020202020204" pitchFamily="34" charset="0"/>
              </a:rPr>
              <a:t> (</a:t>
            </a:r>
            <a:r>
              <a:rPr lang="nl-NL" b="0" i="0" dirty="0" err="1">
                <a:solidFill>
                  <a:srgbClr val="222222"/>
                </a:solidFill>
                <a:effectLst/>
                <a:latin typeface="Arial" panose="020B0604020202020204" pitchFamily="34" charset="0"/>
              </a:rPr>
              <a:t>not</a:t>
            </a:r>
            <a:r>
              <a:rPr lang="nl-NL" b="0" i="0" dirty="0">
                <a:solidFill>
                  <a:srgbClr val="222222"/>
                </a:solidFill>
                <a:effectLst/>
                <a:latin typeface="Arial" panose="020B0604020202020204" pitchFamily="34" charset="0"/>
              </a:rPr>
              <a:t>) pass: </a:t>
            </a:r>
            <a:r>
              <a:rPr lang="nl-NL" b="0" i="0" dirty="0" err="1">
                <a:solidFill>
                  <a:srgbClr val="222222"/>
                </a:solidFill>
                <a:effectLst/>
                <a:latin typeface="Arial" panose="020B0604020202020204" pitchFamily="34" charset="0"/>
              </a:rPr>
              <a:t>Strategies</a:t>
            </a:r>
            <a:r>
              <a:rPr lang="nl-NL" b="0" i="0" dirty="0">
                <a:solidFill>
                  <a:srgbClr val="222222"/>
                </a:solidFill>
                <a:effectLst/>
                <a:latin typeface="Arial" panose="020B0604020202020204" pitchFamily="34" charset="0"/>
              </a:rPr>
              <a:t> for </a:t>
            </a:r>
            <a:r>
              <a:rPr lang="nl-NL" b="0" i="0" dirty="0" err="1">
                <a:solidFill>
                  <a:srgbClr val="222222"/>
                </a:solidFill>
                <a:effectLst/>
                <a:latin typeface="Arial" panose="020B0604020202020204" pitchFamily="34" charset="0"/>
              </a:rPr>
              <a:t>third</a:t>
            </a:r>
            <a:r>
              <a:rPr lang="nl-NL" b="0" i="0" dirty="0">
                <a:solidFill>
                  <a:srgbClr val="222222"/>
                </a:solidFill>
                <a:effectLst/>
                <a:latin typeface="Arial" panose="020B0604020202020204" pitchFamily="34" charset="0"/>
              </a:rPr>
              <a:t>-party gatekeepers to </a:t>
            </a:r>
            <a:r>
              <a:rPr lang="nl-NL" b="0" i="0" dirty="0" err="1">
                <a:solidFill>
                  <a:srgbClr val="222222"/>
                </a:solidFill>
                <a:effectLst/>
                <a:latin typeface="Arial" panose="020B0604020202020204" pitchFamily="34" charset="0"/>
              </a:rPr>
              <a:t>enhance</a:t>
            </a:r>
            <a:r>
              <a:rPr lang="nl-NL" b="0" i="0" dirty="0">
                <a:solidFill>
                  <a:srgbClr val="222222"/>
                </a:solidFill>
                <a:effectLst/>
                <a:latin typeface="Arial" panose="020B0604020202020204" pitchFamily="34" charset="0"/>
              </a:rPr>
              <a:t> </a:t>
            </a:r>
            <a:r>
              <a:rPr lang="nl-NL" b="0" i="0" dirty="0" err="1">
                <a:solidFill>
                  <a:srgbClr val="222222"/>
                </a:solidFill>
                <a:effectLst/>
                <a:latin typeface="Arial" panose="020B0604020202020204" pitchFamily="34" charset="0"/>
              </a:rPr>
              <a:t>volunteer</a:t>
            </a:r>
            <a:r>
              <a:rPr lang="nl-NL" b="0" i="0" dirty="0">
                <a:solidFill>
                  <a:srgbClr val="222222"/>
                </a:solidFill>
                <a:effectLst/>
                <a:latin typeface="Arial" panose="020B0604020202020204" pitchFamily="34" charset="0"/>
              </a:rPr>
              <a:t> </a:t>
            </a:r>
            <a:r>
              <a:rPr lang="nl-NL" b="0" i="0" dirty="0" err="1">
                <a:solidFill>
                  <a:srgbClr val="222222"/>
                </a:solidFill>
                <a:effectLst/>
                <a:latin typeface="Arial" panose="020B0604020202020204" pitchFamily="34" charset="0"/>
              </a:rPr>
              <a:t>inclusion</a:t>
            </a:r>
            <a:r>
              <a:rPr lang="nl-NL" b="0" i="0" dirty="0">
                <a:solidFill>
                  <a:srgbClr val="222222"/>
                </a:solidFill>
                <a:effectLst/>
                <a:latin typeface="Arial" panose="020B0604020202020204" pitchFamily="34" charset="0"/>
              </a:rPr>
              <a:t>. </a:t>
            </a:r>
            <a:r>
              <a:rPr lang="nl-NL" b="0" i="1" dirty="0">
                <a:solidFill>
                  <a:srgbClr val="222222"/>
                </a:solidFill>
                <a:effectLst/>
                <a:latin typeface="Arial" panose="020B0604020202020204" pitchFamily="34" charset="0"/>
              </a:rPr>
              <a:t>VOLUNTAS: International Journal of Voluntary and </a:t>
            </a:r>
            <a:r>
              <a:rPr lang="nl-NL" b="0" i="1" dirty="0" err="1">
                <a:solidFill>
                  <a:srgbClr val="222222"/>
                </a:solidFill>
                <a:effectLst/>
                <a:latin typeface="Arial" panose="020B0604020202020204" pitchFamily="34" charset="0"/>
              </a:rPr>
              <a:t>Nonprofit</a:t>
            </a:r>
            <a:r>
              <a:rPr lang="nl-NL" b="0" i="1" dirty="0">
                <a:solidFill>
                  <a:srgbClr val="222222"/>
                </a:solidFill>
                <a:effectLst/>
                <a:latin typeface="Arial" panose="020B0604020202020204" pitchFamily="34" charset="0"/>
              </a:rPr>
              <a:t> </a:t>
            </a:r>
            <a:r>
              <a:rPr lang="nl-NL" b="0" i="1" dirty="0" err="1">
                <a:solidFill>
                  <a:srgbClr val="222222"/>
                </a:solidFill>
                <a:effectLst/>
                <a:latin typeface="Arial" panose="020B0604020202020204" pitchFamily="34" charset="0"/>
              </a:rPr>
              <a:t>Organizations</a:t>
            </a:r>
            <a:r>
              <a:rPr lang="nl-NL" b="0" i="0" dirty="0">
                <a:solidFill>
                  <a:srgbClr val="222222"/>
                </a:solidFill>
                <a:effectLst/>
                <a:latin typeface="Arial" panose="020B0604020202020204" pitchFamily="34" charset="0"/>
              </a:rPr>
              <a:t>, </a:t>
            </a:r>
            <a:r>
              <a:rPr lang="nl-NL" b="0" i="1" dirty="0">
                <a:solidFill>
                  <a:srgbClr val="222222"/>
                </a:solidFill>
                <a:effectLst/>
                <a:latin typeface="Arial" panose="020B0604020202020204" pitchFamily="34" charset="0"/>
              </a:rPr>
              <a:t>33</a:t>
            </a:r>
            <a:r>
              <a:rPr lang="nl-NL" b="0" i="0" dirty="0">
                <a:solidFill>
                  <a:srgbClr val="222222"/>
                </a:solidFill>
                <a:effectLst/>
                <a:latin typeface="Arial" panose="020B0604020202020204" pitchFamily="34" charset="0"/>
              </a:rPr>
              <a:t>(1), 33-45.</a:t>
            </a:r>
            <a:endParaRPr lang="nl-NL" dirty="0"/>
          </a:p>
        </p:txBody>
      </p:sp>
      <p:sp>
        <p:nvSpPr>
          <p:cNvPr id="23" name="Footer Placeholder 3">
            <a:extLst>
              <a:ext uri="{FF2B5EF4-FFF2-40B4-BE49-F238E27FC236}">
                <a16:creationId xmlns:a16="http://schemas.microsoft.com/office/drawing/2014/main" id="{07B48E8F-10F2-AC75-1A87-4FF559175E23}"/>
              </a:ext>
            </a:extLst>
          </p:cNvPr>
          <p:cNvSpPr>
            <a:spLocks noGrp="1"/>
          </p:cNvSpPr>
          <p:nvPr/>
        </p:nvSpPr>
        <p:spPr>
          <a:xfrm>
            <a:off x="489600" y="5870681"/>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135983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85FBF-B808-4253-83A9-A347BECB7903}"/>
              </a:ext>
            </a:extLst>
          </p:cNvPr>
          <p:cNvSpPr>
            <a:spLocks noGrp="1"/>
          </p:cNvSpPr>
          <p:nvPr>
            <p:ph type="ctrTitle"/>
          </p:nvPr>
        </p:nvSpPr>
        <p:spPr>
          <a:xfrm>
            <a:off x="266432" y="1380633"/>
            <a:ext cx="8611136" cy="995363"/>
          </a:xfrm>
        </p:spPr>
        <p:txBody>
          <a:bodyPr/>
          <a:lstStyle/>
          <a:p>
            <a:pPr algn="l"/>
            <a:br>
              <a:rPr lang="nl-NL" sz="2400" b="0" i="0" u="none" strike="noStrike" baseline="0" dirty="0">
                <a:solidFill>
                  <a:srgbClr val="000000"/>
                </a:solidFill>
                <a:latin typeface="Verdana" panose="020B0604030504040204" pitchFamily="34" charset="0"/>
              </a:rPr>
            </a:br>
            <a:br>
              <a:rPr lang="en-US" sz="2400" dirty="0"/>
            </a:br>
            <a:endParaRPr lang="nl-NL" sz="2400" dirty="0"/>
          </a:p>
        </p:txBody>
      </p:sp>
      <p:sp>
        <p:nvSpPr>
          <p:cNvPr id="7" name="Tijdelijke aanduiding voor afbeelding 6">
            <a:extLst>
              <a:ext uri="{FF2B5EF4-FFF2-40B4-BE49-F238E27FC236}">
                <a16:creationId xmlns:a16="http://schemas.microsoft.com/office/drawing/2014/main" id="{BD48561B-D14E-44BF-B770-A54FEF8B57E7}"/>
              </a:ext>
            </a:extLst>
          </p:cNvPr>
          <p:cNvSpPr>
            <a:spLocks noGrp="1"/>
          </p:cNvSpPr>
          <p:nvPr>
            <p:ph type="pic" sz="quarter" idx="11"/>
          </p:nvPr>
        </p:nvSpPr>
        <p:spPr/>
        <p:txBody>
          <a:bodyPr/>
          <a:lstStyle/>
          <a:p>
            <a:endParaRPr lang="nl-NL" dirty="0"/>
          </a:p>
        </p:txBody>
      </p:sp>
      <p:sp>
        <p:nvSpPr>
          <p:cNvPr id="3" name="TextBox 2">
            <a:extLst>
              <a:ext uri="{FF2B5EF4-FFF2-40B4-BE49-F238E27FC236}">
                <a16:creationId xmlns:a16="http://schemas.microsoft.com/office/drawing/2014/main" id="{DD6DAA49-6F94-0F42-C30B-FA76605D8BD9}"/>
              </a:ext>
            </a:extLst>
          </p:cNvPr>
          <p:cNvSpPr txBox="1"/>
          <p:nvPr/>
        </p:nvSpPr>
        <p:spPr>
          <a:xfrm>
            <a:off x="350983" y="925363"/>
            <a:ext cx="7573818" cy="1538883"/>
          </a:xfrm>
          <a:prstGeom prst="rect">
            <a:avLst/>
          </a:prstGeom>
          <a:noFill/>
        </p:spPr>
        <p:txBody>
          <a:bodyPr wrap="square">
            <a:spAutoFit/>
          </a:bodyPr>
          <a:lstStyle/>
          <a:p>
            <a:r>
              <a:rPr lang="nl-NL" sz="1200" dirty="0" err="1"/>
              <a:t>Irit</a:t>
            </a:r>
            <a:r>
              <a:rPr lang="nl-NL" sz="1200" dirty="0"/>
              <a:t> </a:t>
            </a:r>
            <a:r>
              <a:rPr lang="nl-NL" sz="1200" dirty="0" err="1"/>
              <a:t>Alony</a:t>
            </a:r>
            <a:r>
              <a:rPr lang="nl-NL" sz="1200" dirty="0"/>
              <a:t>, Debbie Haski-Leventhal, Leonie Lockstone-Binney, Kirsten Holmes &amp; Lucas C. P. M. Meijs (2019): </a:t>
            </a:r>
          </a:p>
          <a:p>
            <a:endParaRPr lang="nl-NL" sz="1200" b="1" dirty="0"/>
          </a:p>
          <a:p>
            <a:r>
              <a:rPr lang="nl-NL" sz="1800" b="1" dirty="0"/>
              <a:t>Online </a:t>
            </a:r>
            <a:r>
              <a:rPr lang="nl-NL" sz="1800" b="1" dirty="0" err="1"/>
              <a:t>volunteering</a:t>
            </a:r>
            <a:r>
              <a:rPr lang="nl-NL" sz="1800" b="1" dirty="0"/>
              <a:t> at </a:t>
            </a:r>
            <a:r>
              <a:rPr lang="nl-NL" sz="1800" b="1" dirty="0" err="1"/>
              <a:t>DigiVol</a:t>
            </a:r>
            <a:r>
              <a:rPr lang="nl-NL" sz="1800" b="1" dirty="0"/>
              <a:t>: </a:t>
            </a:r>
            <a:r>
              <a:rPr lang="nl-NL" sz="1800" b="1" dirty="0" err="1"/>
              <a:t>an</a:t>
            </a:r>
            <a:r>
              <a:rPr lang="nl-NL" sz="1800" b="1" dirty="0"/>
              <a:t> </a:t>
            </a:r>
            <a:r>
              <a:rPr lang="nl-NL" sz="1800" b="1" dirty="0" err="1"/>
              <a:t>innovative</a:t>
            </a:r>
            <a:r>
              <a:rPr lang="nl-NL" sz="1800" b="1" dirty="0"/>
              <a:t> </a:t>
            </a:r>
            <a:r>
              <a:rPr lang="nl-NL" sz="1800" b="1" dirty="0" err="1"/>
              <a:t>crowdsourcing</a:t>
            </a:r>
            <a:r>
              <a:rPr lang="nl-NL" sz="1800" b="1" dirty="0"/>
              <a:t> approach for </a:t>
            </a:r>
            <a:r>
              <a:rPr lang="nl-NL" sz="1800" b="1" dirty="0" err="1"/>
              <a:t>heritage</a:t>
            </a:r>
            <a:r>
              <a:rPr lang="nl-NL" sz="1800" b="1" dirty="0"/>
              <a:t> </a:t>
            </a:r>
            <a:r>
              <a:rPr lang="nl-NL" sz="1800" b="1" dirty="0" err="1"/>
              <a:t>tourism</a:t>
            </a:r>
            <a:r>
              <a:rPr lang="nl-NL" sz="1800" b="1" dirty="0"/>
              <a:t> </a:t>
            </a:r>
            <a:r>
              <a:rPr lang="nl-NL" sz="1800" b="1" dirty="0" err="1"/>
              <a:t>artefacts</a:t>
            </a:r>
            <a:r>
              <a:rPr lang="nl-NL" sz="1800" b="1" dirty="0"/>
              <a:t> </a:t>
            </a:r>
            <a:r>
              <a:rPr lang="nl-NL" sz="1800" b="1" dirty="0" err="1"/>
              <a:t>preservation</a:t>
            </a:r>
            <a:r>
              <a:rPr lang="nl-NL" sz="1800" b="1" dirty="0"/>
              <a:t>, </a:t>
            </a:r>
          </a:p>
          <a:p>
            <a:endParaRPr lang="nl-NL" sz="1800" b="1" dirty="0"/>
          </a:p>
          <a:p>
            <a:r>
              <a:rPr lang="nl-NL" sz="1600" i="1" dirty="0"/>
              <a:t>Journal of Heritage </a:t>
            </a:r>
            <a:r>
              <a:rPr lang="nl-NL" sz="1600" i="1" dirty="0" err="1"/>
              <a:t>Tourism</a:t>
            </a:r>
            <a:r>
              <a:rPr lang="nl-NL" sz="1600" dirty="0"/>
              <a:t>, DOI: 10.1080/1743873X.2018.1557665 </a:t>
            </a:r>
          </a:p>
        </p:txBody>
      </p:sp>
    </p:spTree>
    <p:extLst>
      <p:ext uri="{BB962C8B-B14F-4D97-AF65-F5344CB8AC3E}">
        <p14:creationId xmlns:p14="http://schemas.microsoft.com/office/powerpoint/2010/main" val="18809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25" y="192046"/>
            <a:ext cx="6172200" cy="615426"/>
          </a:xfrm>
        </p:spPr>
        <p:txBody>
          <a:bodyPr/>
          <a:lstStyle/>
          <a:p>
            <a:r>
              <a:rPr lang="en-US" sz="2400" dirty="0">
                <a:solidFill>
                  <a:schemeClr val="tx1"/>
                </a:solidFill>
              </a:rPr>
              <a:t>De </a:t>
            </a:r>
            <a:r>
              <a:rPr lang="en-US" sz="2400" dirty="0" err="1">
                <a:solidFill>
                  <a:schemeClr val="tx1"/>
                </a:solidFill>
              </a:rPr>
              <a:t>vrijwilligersmagneet</a:t>
            </a:r>
            <a:r>
              <a:rPr lang="en-US" sz="2400" dirty="0">
                <a:solidFill>
                  <a:schemeClr val="tx1"/>
                </a:solidFill>
              </a:rPr>
              <a:t>….</a:t>
            </a:r>
          </a:p>
        </p:txBody>
      </p:sp>
      <p:graphicFrame>
        <p:nvGraphicFramePr>
          <p:cNvPr id="4" name="Diagram 3"/>
          <p:cNvGraphicFramePr/>
          <p:nvPr/>
        </p:nvGraphicFramePr>
        <p:xfrm>
          <a:off x="496349" y="1573192"/>
          <a:ext cx="2353394" cy="930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968790" y="2594088"/>
          <a:ext cx="2609900" cy="1051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2968790" y="1647093"/>
          <a:ext cx="2353394" cy="9309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nvGraphicFramePr>
        <p:xfrm>
          <a:off x="336738" y="2504163"/>
          <a:ext cx="2472441" cy="99296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 name="Diagram 7"/>
          <p:cNvGraphicFramePr/>
          <p:nvPr/>
        </p:nvGraphicFramePr>
        <p:xfrm>
          <a:off x="336739" y="3456959"/>
          <a:ext cx="2410970" cy="95963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9" name="Diagram 8"/>
          <p:cNvGraphicFramePr/>
          <p:nvPr/>
        </p:nvGraphicFramePr>
        <p:xfrm>
          <a:off x="2863092" y="3560588"/>
          <a:ext cx="2899045" cy="105158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3" name="Rectangle 2"/>
          <p:cNvSpPr/>
          <p:nvPr/>
        </p:nvSpPr>
        <p:spPr>
          <a:xfrm>
            <a:off x="1154241" y="5833723"/>
            <a:ext cx="1955549" cy="207749"/>
          </a:xfrm>
          <a:prstGeom prst="rect">
            <a:avLst/>
          </a:prstGeom>
        </p:spPr>
        <p:txBody>
          <a:bodyPr wrap="square">
            <a:spAutoFit/>
          </a:bodyPr>
          <a:lstStyle/>
          <a:p>
            <a:r>
              <a:rPr lang="en-AU" sz="750" dirty="0"/>
              <a:t>© Holmes et al. (2017)</a:t>
            </a:r>
          </a:p>
        </p:txBody>
      </p:sp>
      <p:graphicFrame>
        <p:nvGraphicFramePr>
          <p:cNvPr id="10" name="Diagram 9">
            <a:extLst>
              <a:ext uri="{FF2B5EF4-FFF2-40B4-BE49-F238E27FC236}">
                <a16:creationId xmlns:a16="http://schemas.microsoft.com/office/drawing/2014/main" id="{393B1380-EFF1-4B5C-9817-E42F89131266}"/>
              </a:ext>
            </a:extLst>
          </p:cNvPr>
          <p:cNvGraphicFramePr/>
          <p:nvPr/>
        </p:nvGraphicFramePr>
        <p:xfrm>
          <a:off x="195463" y="4597087"/>
          <a:ext cx="2693522" cy="1088089"/>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1" name="Diagram 10">
            <a:extLst>
              <a:ext uri="{FF2B5EF4-FFF2-40B4-BE49-F238E27FC236}">
                <a16:creationId xmlns:a16="http://schemas.microsoft.com/office/drawing/2014/main" id="{B6DDE445-F2A3-49CE-AB65-74382E521475}"/>
              </a:ext>
            </a:extLst>
          </p:cNvPr>
          <p:cNvGraphicFramePr/>
          <p:nvPr/>
        </p:nvGraphicFramePr>
        <p:xfrm>
          <a:off x="3028662" y="4597087"/>
          <a:ext cx="2490156" cy="1405816"/>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12" name="Tekstvak 11">
            <a:extLst>
              <a:ext uri="{FF2B5EF4-FFF2-40B4-BE49-F238E27FC236}">
                <a16:creationId xmlns:a16="http://schemas.microsoft.com/office/drawing/2014/main" id="{6120BE40-83C9-46EB-8D2D-27D108D39FFE}"/>
              </a:ext>
            </a:extLst>
          </p:cNvPr>
          <p:cNvSpPr txBox="1"/>
          <p:nvPr/>
        </p:nvSpPr>
        <p:spPr>
          <a:xfrm>
            <a:off x="5481795" y="1786118"/>
            <a:ext cx="3661515" cy="584775"/>
          </a:xfrm>
          <a:prstGeom prst="rect">
            <a:avLst/>
          </a:prstGeom>
          <a:noFill/>
        </p:spPr>
        <p:txBody>
          <a:bodyPr wrap="none" rtlCol="0">
            <a:spAutoFit/>
          </a:bodyPr>
          <a:lstStyle/>
          <a:p>
            <a:r>
              <a:rPr lang="en-US" sz="1600" b="1" dirty="0" err="1">
                <a:solidFill>
                  <a:srgbClr val="00B050"/>
                </a:solidFill>
              </a:rPr>
              <a:t>Makkelijk</a:t>
            </a:r>
            <a:r>
              <a:rPr lang="en-US" sz="1600" b="1" dirty="0">
                <a:solidFill>
                  <a:srgbClr val="00B050"/>
                </a:solidFill>
              </a:rPr>
              <a:t> </a:t>
            </a:r>
            <a:r>
              <a:rPr lang="nl-NL" sz="1600" b="1" dirty="0">
                <a:solidFill>
                  <a:srgbClr val="00B050"/>
                </a:solidFill>
              </a:rPr>
              <a:t>om vrijwilligers te werven</a:t>
            </a:r>
          </a:p>
          <a:p>
            <a:r>
              <a:rPr lang="nl-NL" sz="1600" b="1" dirty="0">
                <a:solidFill>
                  <a:srgbClr val="FF0000"/>
                </a:solidFill>
              </a:rPr>
              <a:t>Lastig om vrijwilliger te worden</a:t>
            </a:r>
            <a:endParaRPr lang="nl-NL" sz="1600" dirty="0">
              <a:solidFill>
                <a:srgbClr val="FF0000"/>
              </a:solidFill>
            </a:endParaRPr>
          </a:p>
        </p:txBody>
      </p:sp>
      <p:sp>
        <p:nvSpPr>
          <p:cNvPr id="16" name="Tekstvak 11">
            <a:extLst>
              <a:ext uri="{FF2B5EF4-FFF2-40B4-BE49-F238E27FC236}">
                <a16:creationId xmlns:a16="http://schemas.microsoft.com/office/drawing/2014/main" id="{908C3CAD-00C6-CF21-4AFD-19909CF5968A}"/>
              </a:ext>
            </a:extLst>
          </p:cNvPr>
          <p:cNvSpPr txBox="1"/>
          <p:nvPr/>
        </p:nvSpPr>
        <p:spPr>
          <a:xfrm>
            <a:off x="5672250" y="2915722"/>
            <a:ext cx="3451073" cy="584775"/>
          </a:xfrm>
          <a:prstGeom prst="rect">
            <a:avLst/>
          </a:prstGeom>
          <a:noFill/>
        </p:spPr>
        <p:txBody>
          <a:bodyPr wrap="none" rtlCol="0">
            <a:spAutoFit/>
          </a:bodyPr>
          <a:lstStyle/>
          <a:p>
            <a:r>
              <a:rPr lang="en-US" sz="1600" b="1" dirty="0" err="1">
                <a:solidFill>
                  <a:srgbClr val="00B050"/>
                </a:solidFill>
              </a:rPr>
              <a:t>Vrijwilligers</a:t>
            </a:r>
            <a:r>
              <a:rPr lang="en-US" sz="1600" b="1" dirty="0">
                <a:solidFill>
                  <a:srgbClr val="00B050"/>
                </a:solidFill>
              </a:rPr>
              <a:t>- </a:t>
            </a:r>
            <a:r>
              <a:rPr lang="en-US" sz="1600" b="1" dirty="0" err="1">
                <a:solidFill>
                  <a:srgbClr val="00B050"/>
                </a:solidFill>
              </a:rPr>
              <a:t>en</a:t>
            </a:r>
            <a:r>
              <a:rPr lang="en-US" sz="1600" b="1" dirty="0">
                <a:solidFill>
                  <a:srgbClr val="00B050"/>
                </a:solidFill>
              </a:rPr>
              <a:t> </a:t>
            </a:r>
            <a:r>
              <a:rPr lang="en-US" sz="1600" b="1" dirty="0" err="1">
                <a:solidFill>
                  <a:srgbClr val="00B050"/>
                </a:solidFill>
              </a:rPr>
              <a:t>vrijwilligersplaats</a:t>
            </a:r>
            <a:endParaRPr lang="en-US" sz="1600" b="1" dirty="0">
              <a:solidFill>
                <a:srgbClr val="00B050"/>
              </a:solidFill>
            </a:endParaRPr>
          </a:p>
          <a:p>
            <a:r>
              <a:rPr lang="nl-NL" sz="1600" b="1" dirty="0">
                <a:solidFill>
                  <a:srgbClr val="FF0000"/>
                </a:solidFill>
              </a:rPr>
              <a:t>hulpvrager of organisatie locatie</a:t>
            </a:r>
            <a:endParaRPr lang="nl-NL" sz="1600" dirty="0">
              <a:solidFill>
                <a:srgbClr val="FF0000"/>
              </a:solidFill>
            </a:endParaRPr>
          </a:p>
        </p:txBody>
      </p:sp>
      <p:sp>
        <p:nvSpPr>
          <p:cNvPr id="17" name="Tekstvak 11">
            <a:extLst>
              <a:ext uri="{FF2B5EF4-FFF2-40B4-BE49-F238E27FC236}">
                <a16:creationId xmlns:a16="http://schemas.microsoft.com/office/drawing/2014/main" id="{29A9246A-4098-A25E-E040-E0083071940D}"/>
              </a:ext>
            </a:extLst>
          </p:cNvPr>
          <p:cNvSpPr txBox="1"/>
          <p:nvPr/>
        </p:nvSpPr>
        <p:spPr>
          <a:xfrm>
            <a:off x="5762137" y="5033941"/>
            <a:ext cx="2034724" cy="584775"/>
          </a:xfrm>
          <a:prstGeom prst="rect">
            <a:avLst/>
          </a:prstGeom>
          <a:noFill/>
        </p:spPr>
        <p:txBody>
          <a:bodyPr wrap="none" rtlCol="0">
            <a:spAutoFit/>
          </a:bodyPr>
          <a:lstStyle/>
          <a:p>
            <a:r>
              <a:rPr lang="nl-NL" sz="1600" b="1" dirty="0">
                <a:solidFill>
                  <a:srgbClr val="00B050"/>
                </a:solidFill>
              </a:rPr>
              <a:t>Verlaag de ‘kosten’</a:t>
            </a:r>
          </a:p>
          <a:p>
            <a:r>
              <a:rPr lang="en-US" sz="1600" b="1" dirty="0" err="1">
                <a:solidFill>
                  <a:srgbClr val="FF6600"/>
                </a:solidFill>
              </a:rPr>
              <a:t>Verhoog</a:t>
            </a:r>
            <a:r>
              <a:rPr lang="en-US" sz="1600" b="1" dirty="0">
                <a:solidFill>
                  <a:srgbClr val="FF6600"/>
                </a:solidFill>
              </a:rPr>
              <a:t> de </a:t>
            </a:r>
            <a:r>
              <a:rPr lang="en-US" sz="1600" b="1" dirty="0" err="1">
                <a:solidFill>
                  <a:srgbClr val="FF6600"/>
                </a:solidFill>
              </a:rPr>
              <a:t>baten</a:t>
            </a:r>
            <a:endParaRPr lang="nl-NL" sz="1600" dirty="0">
              <a:solidFill>
                <a:srgbClr val="FFC000"/>
              </a:solidFill>
            </a:endParaRPr>
          </a:p>
        </p:txBody>
      </p:sp>
      <p:sp>
        <p:nvSpPr>
          <p:cNvPr id="18" name="Tekstvak 11">
            <a:extLst>
              <a:ext uri="{FF2B5EF4-FFF2-40B4-BE49-F238E27FC236}">
                <a16:creationId xmlns:a16="http://schemas.microsoft.com/office/drawing/2014/main" id="{1CCEBBC3-A15F-5747-EAB8-2068F6DAF2DC}"/>
              </a:ext>
            </a:extLst>
          </p:cNvPr>
          <p:cNvSpPr txBox="1"/>
          <p:nvPr/>
        </p:nvSpPr>
        <p:spPr>
          <a:xfrm>
            <a:off x="5672250" y="3958250"/>
            <a:ext cx="3280193" cy="584775"/>
          </a:xfrm>
          <a:prstGeom prst="rect">
            <a:avLst/>
          </a:prstGeom>
          <a:noFill/>
        </p:spPr>
        <p:txBody>
          <a:bodyPr wrap="none" rtlCol="0">
            <a:spAutoFit/>
          </a:bodyPr>
          <a:lstStyle/>
          <a:p>
            <a:r>
              <a:rPr lang="en-US" sz="1600" b="1" dirty="0" err="1">
                <a:solidFill>
                  <a:srgbClr val="FF6600"/>
                </a:solidFill>
              </a:rPr>
              <a:t>Gebruik</a:t>
            </a:r>
            <a:r>
              <a:rPr lang="en-US" sz="1600" b="1" dirty="0">
                <a:solidFill>
                  <a:srgbClr val="FF6600"/>
                </a:solidFill>
              </a:rPr>
              <a:t> </a:t>
            </a:r>
            <a:r>
              <a:rPr lang="en-US" sz="1600" b="1" dirty="0" err="1">
                <a:solidFill>
                  <a:srgbClr val="FF6600"/>
                </a:solidFill>
              </a:rPr>
              <a:t>vrijwilligerscoordinator</a:t>
            </a:r>
            <a:endParaRPr lang="en-US" sz="1600" b="1" dirty="0">
              <a:solidFill>
                <a:srgbClr val="FF6600"/>
              </a:solidFill>
            </a:endParaRPr>
          </a:p>
          <a:p>
            <a:r>
              <a:rPr lang="en-US" sz="1600" b="1" dirty="0" err="1">
                <a:solidFill>
                  <a:srgbClr val="FF6600"/>
                </a:solidFill>
              </a:rPr>
              <a:t>alleen</a:t>
            </a:r>
            <a:r>
              <a:rPr lang="en-US" sz="1600" b="1" dirty="0">
                <a:solidFill>
                  <a:srgbClr val="FF6600"/>
                </a:solidFill>
              </a:rPr>
              <a:t> </a:t>
            </a:r>
            <a:r>
              <a:rPr lang="en-US" sz="1600" b="1" dirty="0" err="1">
                <a:solidFill>
                  <a:srgbClr val="FF6600"/>
                </a:solidFill>
              </a:rPr>
              <a:t>bij</a:t>
            </a:r>
            <a:r>
              <a:rPr lang="en-US" sz="1600" b="1" dirty="0">
                <a:solidFill>
                  <a:srgbClr val="FF6600"/>
                </a:solidFill>
              </a:rPr>
              <a:t> </a:t>
            </a:r>
            <a:r>
              <a:rPr lang="en-US" sz="1600" b="1" dirty="0" err="1">
                <a:solidFill>
                  <a:srgbClr val="FF6600"/>
                </a:solidFill>
              </a:rPr>
              <a:t>afbreuk</a:t>
            </a:r>
            <a:r>
              <a:rPr lang="en-US" sz="1600" b="1" dirty="0">
                <a:solidFill>
                  <a:srgbClr val="FF6600"/>
                </a:solidFill>
              </a:rPr>
              <a:t> </a:t>
            </a:r>
            <a:r>
              <a:rPr lang="en-US" sz="1600" b="1" dirty="0" err="1">
                <a:solidFill>
                  <a:srgbClr val="FF6600"/>
                </a:solidFill>
              </a:rPr>
              <a:t>risico</a:t>
            </a:r>
            <a:endParaRPr lang="nl-NL" sz="1600" dirty="0"/>
          </a:p>
        </p:txBody>
      </p:sp>
      <p:sp>
        <p:nvSpPr>
          <p:cNvPr id="13" name="TextBox 12">
            <a:extLst>
              <a:ext uri="{FF2B5EF4-FFF2-40B4-BE49-F238E27FC236}">
                <a16:creationId xmlns:a16="http://schemas.microsoft.com/office/drawing/2014/main" id="{76A5B084-F557-185B-0333-DACC118A34A8}"/>
              </a:ext>
            </a:extLst>
          </p:cNvPr>
          <p:cNvSpPr txBox="1"/>
          <p:nvPr/>
        </p:nvSpPr>
        <p:spPr>
          <a:xfrm>
            <a:off x="5146518" y="636720"/>
            <a:ext cx="3886577" cy="715581"/>
          </a:xfrm>
          <a:prstGeom prst="rect">
            <a:avLst/>
          </a:prstGeom>
          <a:noFill/>
        </p:spPr>
        <p:txBody>
          <a:bodyPr wrap="none" rtlCol="0">
            <a:spAutoFit/>
          </a:bodyPr>
          <a:lstStyle/>
          <a:p>
            <a:r>
              <a:rPr lang="en-US" b="1" dirty="0">
                <a:solidFill>
                  <a:srgbClr val="92D050"/>
                </a:solidFill>
              </a:rPr>
              <a:t>Groen</a:t>
            </a:r>
            <a:r>
              <a:rPr lang="en-US" b="1" dirty="0"/>
              <a:t>: in het </a:t>
            </a:r>
            <a:r>
              <a:rPr lang="en-US" b="1" dirty="0" err="1"/>
              <a:t>algemeen</a:t>
            </a:r>
            <a:r>
              <a:rPr lang="en-US" b="1" dirty="0"/>
              <a:t> de </a:t>
            </a:r>
            <a:r>
              <a:rPr lang="en-US" b="1" dirty="0" err="1"/>
              <a:t>beste</a:t>
            </a:r>
            <a:r>
              <a:rPr lang="en-US" b="1" dirty="0"/>
              <a:t> </a:t>
            </a:r>
            <a:r>
              <a:rPr lang="en-US" b="1" dirty="0" err="1"/>
              <a:t>oplossing</a:t>
            </a:r>
            <a:r>
              <a:rPr lang="en-US" b="1" dirty="0"/>
              <a:t>; </a:t>
            </a:r>
          </a:p>
          <a:p>
            <a:r>
              <a:rPr lang="en-US" b="1" dirty="0">
                <a:solidFill>
                  <a:srgbClr val="FF0000"/>
                </a:solidFill>
              </a:rPr>
              <a:t>Rood</a:t>
            </a:r>
            <a:r>
              <a:rPr lang="en-US" b="1" dirty="0"/>
              <a:t>: </a:t>
            </a:r>
            <a:r>
              <a:rPr lang="en-US" b="1" dirty="0" err="1"/>
              <a:t>probeer</a:t>
            </a:r>
            <a:r>
              <a:rPr lang="en-US" b="1" dirty="0"/>
              <a:t> </a:t>
            </a:r>
            <a:r>
              <a:rPr lang="en-US" b="1" dirty="0" err="1"/>
              <a:t>dat</a:t>
            </a:r>
            <a:r>
              <a:rPr lang="en-US" b="1" dirty="0"/>
              <a:t> te </a:t>
            </a:r>
            <a:r>
              <a:rPr lang="en-US" b="1" dirty="0" err="1"/>
              <a:t>vermijden</a:t>
            </a:r>
            <a:r>
              <a:rPr lang="en-US" b="1" dirty="0"/>
              <a:t>; </a:t>
            </a:r>
          </a:p>
          <a:p>
            <a:r>
              <a:rPr lang="en-US" b="1" dirty="0" err="1">
                <a:solidFill>
                  <a:srgbClr val="FFC000"/>
                </a:solidFill>
              </a:rPr>
              <a:t>Oranje</a:t>
            </a:r>
            <a:r>
              <a:rPr lang="en-US" b="1" dirty="0">
                <a:solidFill>
                  <a:srgbClr val="FFC000"/>
                </a:solidFill>
              </a:rPr>
              <a:t>: </a:t>
            </a:r>
            <a:r>
              <a:rPr lang="en-US" b="1" dirty="0"/>
              <a:t>pas op, </a:t>
            </a:r>
            <a:r>
              <a:rPr lang="en-US" b="1" dirty="0" err="1"/>
              <a:t>gevaar</a:t>
            </a:r>
            <a:endParaRPr lang="nl-NL" b="1" dirty="0"/>
          </a:p>
        </p:txBody>
      </p:sp>
      <p:sp>
        <p:nvSpPr>
          <p:cNvPr id="15" name="TextBox 14">
            <a:extLst>
              <a:ext uri="{FF2B5EF4-FFF2-40B4-BE49-F238E27FC236}">
                <a16:creationId xmlns:a16="http://schemas.microsoft.com/office/drawing/2014/main" id="{CEA16147-C2AF-ABD3-6777-C04C4560721F}"/>
              </a:ext>
            </a:extLst>
          </p:cNvPr>
          <p:cNvSpPr txBox="1"/>
          <p:nvPr/>
        </p:nvSpPr>
        <p:spPr>
          <a:xfrm>
            <a:off x="80205" y="6143946"/>
            <a:ext cx="8657396" cy="946413"/>
          </a:xfrm>
          <a:prstGeom prst="rect">
            <a:avLst/>
          </a:prstGeom>
          <a:noFill/>
        </p:spPr>
        <p:txBody>
          <a:bodyPr wrap="square" rtlCol="0">
            <a:spAutoFit/>
          </a:bodyPr>
          <a:lstStyle/>
          <a:p>
            <a:r>
              <a:rPr lang="en-US" sz="1050" dirty="0"/>
              <a:t>Van Seumeren, L &amp; L Meijs, (2022). </a:t>
            </a:r>
            <a:r>
              <a:rPr lang="en-US" sz="1050" dirty="0" err="1"/>
              <a:t>Recruitability</a:t>
            </a:r>
            <a:r>
              <a:rPr lang="en-US" sz="1050" dirty="0"/>
              <a:t>; het </a:t>
            </a:r>
            <a:r>
              <a:rPr lang="en-US" sz="1050" dirty="0" err="1"/>
              <a:t>vergroten</a:t>
            </a:r>
            <a:r>
              <a:rPr lang="en-US" sz="1050" dirty="0"/>
              <a:t> van het </a:t>
            </a:r>
            <a:r>
              <a:rPr lang="en-US" sz="1050" dirty="0" err="1"/>
              <a:t>vermogen</a:t>
            </a:r>
            <a:r>
              <a:rPr lang="en-US" sz="1050" dirty="0"/>
              <a:t>  om </a:t>
            </a:r>
            <a:r>
              <a:rPr lang="en-US" sz="1050" dirty="0" err="1"/>
              <a:t>vrijwilligers</a:t>
            </a:r>
            <a:r>
              <a:rPr lang="en-US" sz="1050" dirty="0"/>
              <a:t> te </a:t>
            </a:r>
            <a:r>
              <a:rPr lang="en-US" sz="1050" dirty="0" err="1"/>
              <a:t>werven</a:t>
            </a:r>
            <a:r>
              <a:rPr lang="en-US" sz="1050" dirty="0"/>
              <a:t> </a:t>
            </a:r>
            <a:r>
              <a:rPr lang="en-US" sz="1050" dirty="0" err="1"/>
              <a:t>en</a:t>
            </a:r>
            <a:r>
              <a:rPr lang="en-US" sz="1050" dirty="0"/>
              <a:t> </a:t>
            </a:r>
            <a:r>
              <a:rPr lang="en-US" sz="1050" dirty="0" err="1"/>
              <a:t>behouden</a:t>
            </a:r>
            <a:r>
              <a:rPr lang="en-US" sz="1050" dirty="0"/>
              <a:t>. </a:t>
            </a:r>
          </a:p>
          <a:p>
            <a:r>
              <a:rPr lang="en-US" sz="1050" dirty="0">
                <a:hlinkClick r:id="rId43"/>
              </a:rPr>
              <a:t>https://vrijwilligerswerk.nl/themas/werven+van+vrijwilligers/dg+infoalgemeen+uitgelicht/dg+infoalgemeen+inspiratie/2359518.aspx?t=Recruitability-het-vergroten-van-het-vermogen-om-vrijwilligers-te-werven-en-behouden</a:t>
            </a:r>
            <a:endParaRPr lang="en-US" sz="1050" dirty="0"/>
          </a:p>
          <a:p>
            <a:endParaRPr lang="en-US" sz="1050" dirty="0"/>
          </a:p>
          <a:p>
            <a:endParaRPr lang="nl-NL" dirty="0"/>
          </a:p>
        </p:txBody>
      </p:sp>
      <p:sp>
        <p:nvSpPr>
          <p:cNvPr id="14" name="Footer Placeholder 3">
            <a:extLst>
              <a:ext uri="{FF2B5EF4-FFF2-40B4-BE49-F238E27FC236}">
                <a16:creationId xmlns:a16="http://schemas.microsoft.com/office/drawing/2014/main" id="{F6E8CFEA-5D90-2731-42BC-CBB37C7CE295}"/>
              </a:ext>
            </a:extLst>
          </p:cNvPr>
          <p:cNvSpPr>
            <a:spLocks noGrp="1"/>
          </p:cNvSpPr>
          <p:nvPr/>
        </p:nvSpPr>
        <p:spPr>
          <a:xfrm>
            <a:off x="1680062" y="1111527"/>
            <a:ext cx="3086100" cy="273844"/>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 [2025] Erasmus University Rotterdam, All rights reserved. No text and datamining.</a:t>
            </a:r>
            <a:endParaRPr lang="de-DE" dirty="0"/>
          </a:p>
        </p:txBody>
      </p:sp>
    </p:spTree>
    <p:extLst>
      <p:ext uri="{BB962C8B-B14F-4D97-AF65-F5344CB8AC3E}">
        <p14:creationId xmlns:p14="http://schemas.microsoft.com/office/powerpoint/2010/main" val="2217203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024E-4713-AFAA-7296-2BF31CAC63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A59C4B-C9C7-118C-2D0F-4F399E95FE8F}"/>
              </a:ext>
            </a:extLst>
          </p:cNvPr>
          <p:cNvSpPr txBox="1"/>
          <p:nvPr/>
        </p:nvSpPr>
        <p:spPr>
          <a:xfrm>
            <a:off x="387626" y="183874"/>
            <a:ext cx="6331226" cy="461665"/>
          </a:xfrm>
          <a:prstGeom prst="rect">
            <a:avLst/>
          </a:prstGeom>
          <a:noFill/>
        </p:spPr>
        <p:txBody>
          <a:bodyPr wrap="square" rtlCol="0">
            <a:spAutoFit/>
          </a:bodyPr>
          <a:lstStyle/>
          <a:p>
            <a:r>
              <a:rPr lang="en-US" sz="2400" dirty="0" err="1"/>
              <a:t>Recruitability</a:t>
            </a:r>
            <a:endParaRPr lang="nl-NL" sz="2400" dirty="0"/>
          </a:p>
        </p:txBody>
      </p:sp>
      <p:sp>
        <p:nvSpPr>
          <p:cNvPr id="3" name="TextBox 2">
            <a:extLst>
              <a:ext uri="{FF2B5EF4-FFF2-40B4-BE49-F238E27FC236}">
                <a16:creationId xmlns:a16="http://schemas.microsoft.com/office/drawing/2014/main" id="{99C0CDFB-2D84-87DF-D1F1-EFD955EA5E20}"/>
              </a:ext>
            </a:extLst>
          </p:cNvPr>
          <p:cNvSpPr txBox="1"/>
          <p:nvPr/>
        </p:nvSpPr>
        <p:spPr>
          <a:xfrm>
            <a:off x="447261" y="983974"/>
            <a:ext cx="8524019" cy="6354047"/>
          </a:xfrm>
          <a:prstGeom prst="rect">
            <a:avLst/>
          </a:prstGeom>
          <a:noFill/>
        </p:spPr>
        <p:txBody>
          <a:bodyPr wrap="square" rtlCol="0">
            <a:spAutoFit/>
          </a:bodyPr>
          <a:lstStyle/>
          <a:p>
            <a:pPr>
              <a:lnSpc>
                <a:spcPct val="200000"/>
              </a:lnSpc>
            </a:pPr>
            <a:r>
              <a:rPr lang="nl-NL" sz="2000" b="1" dirty="0"/>
              <a:t>Voordeel van imago (het </a:t>
            </a:r>
            <a:r>
              <a:rPr lang="nl-NL" sz="2000" b="1" dirty="0" err="1"/>
              <a:t>Australian</a:t>
            </a:r>
            <a:r>
              <a:rPr lang="nl-NL" sz="2000" b="1" dirty="0"/>
              <a:t> Museum is een icoon voor het land en de cultuur)</a:t>
            </a:r>
          </a:p>
          <a:p>
            <a:pPr marL="285750" indent="-285750">
              <a:lnSpc>
                <a:spcPct val="200000"/>
              </a:lnSpc>
              <a:buFont typeface="Arial" panose="020B0604020202020204" pitchFamily="34" charset="0"/>
              <a:buChar char="•"/>
            </a:pPr>
            <a:r>
              <a:rPr lang="nl-NL" sz="1800" dirty="0"/>
              <a:t>Zo moeilijk om binnen te komen…..geen noodzaak tot werving…. Lage diversiteit</a:t>
            </a:r>
          </a:p>
          <a:p>
            <a:pPr>
              <a:lnSpc>
                <a:spcPct val="200000"/>
              </a:lnSpc>
            </a:pPr>
            <a:endParaRPr lang="nl-NL" sz="1800" dirty="0"/>
          </a:p>
          <a:p>
            <a:pPr>
              <a:lnSpc>
                <a:spcPct val="200000"/>
              </a:lnSpc>
            </a:pPr>
            <a:r>
              <a:rPr lang="nl-NL" sz="2000" b="1" dirty="0"/>
              <a:t>Fysiek bereik in vrijwilligerswerk wordt ‘overschat’, (toegankelijkheid)</a:t>
            </a:r>
          </a:p>
          <a:p>
            <a:pPr marL="285750" indent="-285750">
              <a:lnSpc>
                <a:spcPct val="200000"/>
              </a:lnSpc>
              <a:buFont typeface="Arial" panose="020B0604020202020204" pitchFamily="34" charset="0"/>
              <a:buChar char="•"/>
            </a:pPr>
            <a:r>
              <a:rPr lang="nl-NL" sz="1800" dirty="0"/>
              <a:t>wat betekent dat online vrijwilligerswerk mensen aantrekt die niet in de buurt wonen, mensen met zowel fysieke als mentale beperkingen;</a:t>
            </a:r>
          </a:p>
          <a:p>
            <a:pPr>
              <a:lnSpc>
                <a:spcPct val="200000"/>
              </a:lnSpc>
            </a:pPr>
            <a:endParaRPr lang="en-US" sz="1800" b="1" dirty="0"/>
          </a:p>
          <a:p>
            <a:pPr marL="285750" indent="-285750">
              <a:lnSpc>
                <a:spcPct val="200000"/>
              </a:lnSpc>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A038C0BC-8E5F-7E5A-0865-98C83B4B215B}"/>
              </a:ext>
            </a:extLst>
          </p:cNvPr>
          <p:cNvSpPr txBox="1"/>
          <p:nvPr/>
        </p:nvSpPr>
        <p:spPr>
          <a:xfrm>
            <a:off x="3147326" y="6249748"/>
            <a:ext cx="5731565" cy="461665"/>
          </a:xfrm>
          <a:prstGeom prst="rect">
            <a:avLst/>
          </a:prstGeom>
          <a:noFill/>
        </p:spPr>
        <p:txBody>
          <a:bodyPr wrap="square">
            <a:spAutoFit/>
          </a:bodyPr>
          <a:lstStyle/>
          <a:p>
            <a:r>
              <a:rPr lang="nl-NL" sz="800" dirty="0" err="1"/>
              <a:t>Irit</a:t>
            </a:r>
            <a:r>
              <a:rPr lang="nl-NL" sz="800" dirty="0"/>
              <a:t> </a:t>
            </a:r>
            <a:r>
              <a:rPr lang="nl-NL" sz="800" dirty="0" err="1"/>
              <a:t>Alony</a:t>
            </a:r>
            <a:r>
              <a:rPr lang="nl-NL" sz="800" dirty="0"/>
              <a:t>, Debbie </a:t>
            </a:r>
            <a:r>
              <a:rPr lang="nl-NL" sz="800" dirty="0" err="1"/>
              <a:t>Haski-Leventhal</a:t>
            </a:r>
            <a:r>
              <a:rPr lang="nl-NL" sz="800" dirty="0"/>
              <a:t>, Leonie </a:t>
            </a:r>
            <a:r>
              <a:rPr lang="nl-NL" sz="800" dirty="0" err="1"/>
              <a:t>Lockstone-Binney</a:t>
            </a:r>
            <a:r>
              <a:rPr lang="nl-NL" sz="800" dirty="0"/>
              <a:t>, Kirsten Holmes &amp; Lucas C. P. M. Meijs (2019): Online </a:t>
            </a:r>
            <a:r>
              <a:rPr lang="nl-NL" sz="800" dirty="0" err="1"/>
              <a:t>volunteering</a:t>
            </a:r>
            <a:r>
              <a:rPr lang="nl-NL" sz="800" dirty="0"/>
              <a:t> at </a:t>
            </a:r>
            <a:r>
              <a:rPr lang="nl-NL" sz="800" dirty="0" err="1"/>
              <a:t>DigiVol</a:t>
            </a:r>
            <a:r>
              <a:rPr lang="nl-NL" sz="800" dirty="0"/>
              <a:t>: </a:t>
            </a:r>
            <a:r>
              <a:rPr lang="nl-NL" sz="800" dirty="0" err="1"/>
              <a:t>an</a:t>
            </a:r>
            <a:r>
              <a:rPr lang="nl-NL" sz="800" dirty="0"/>
              <a:t> </a:t>
            </a:r>
            <a:r>
              <a:rPr lang="nl-NL" sz="800" dirty="0" err="1"/>
              <a:t>innovative</a:t>
            </a:r>
            <a:r>
              <a:rPr lang="nl-NL" sz="800" dirty="0"/>
              <a:t> </a:t>
            </a:r>
            <a:r>
              <a:rPr lang="nl-NL" sz="800" dirty="0" err="1"/>
              <a:t>crowdsourcing</a:t>
            </a:r>
            <a:r>
              <a:rPr lang="nl-NL" sz="800" dirty="0"/>
              <a:t> approach </a:t>
            </a:r>
            <a:r>
              <a:rPr lang="nl-NL" sz="800" dirty="0" err="1"/>
              <a:t>for</a:t>
            </a:r>
            <a:r>
              <a:rPr lang="nl-NL" sz="800" dirty="0"/>
              <a:t> </a:t>
            </a:r>
            <a:r>
              <a:rPr lang="nl-NL" sz="800" dirty="0" err="1"/>
              <a:t>heritage</a:t>
            </a:r>
            <a:r>
              <a:rPr lang="nl-NL" sz="800" dirty="0"/>
              <a:t> </a:t>
            </a:r>
            <a:r>
              <a:rPr lang="nl-NL" sz="800" dirty="0" err="1"/>
              <a:t>tourism</a:t>
            </a:r>
            <a:r>
              <a:rPr lang="nl-NL" sz="800" dirty="0"/>
              <a:t> </a:t>
            </a:r>
            <a:r>
              <a:rPr lang="nl-NL" sz="800" dirty="0" err="1"/>
              <a:t>artefacts</a:t>
            </a:r>
            <a:r>
              <a:rPr lang="nl-NL" sz="800" dirty="0"/>
              <a:t> </a:t>
            </a:r>
            <a:r>
              <a:rPr lang="nl-NL" sz="800" dirty="0" err="1"/>
              <a:t>preservation</a:t>
            </a:r>
            <a:r>
              <a:rPr lang="nl-NL" sz="800" dirty="0"/>
              <a:t>, Journal of Heritage </a:t>
            </a:r>
            <a:r>
              <a:rPr lang="nl-NL" sz="800" dirty="0" err="1"/>
              <a:t>Tourism</a:t>
            </a:r>
            <a:r>
              <a:rPr lang="nl-NL" sz="800" dirty="0"/>
              <a:t>, DOI: 10.1080/1743873X.2018.1557665 </a:t>
            </a:r>
          </a:p>
        </p:txBody>
      </p:sp>
      <p:sp>
        <p:nvSpPr>
          <p:cNvPr id="5" name="Footer Placeholder 3">
            <a:extLst>
              <a:ext uri="{FF2B5EF4-FFF2-40B4-BE49-F238E27FC236}">
                <a16:creationId xmlns:a16="http://schemas.microsoft.com/office/drawing/2014/main" id="{F6E8CFEA-5D90-2731-42BC-CBB37C7CE295}"/>
              </a:ext>
            </a:extLst>
          </p:cNvPr>
          <p:cNvSpPr>
            <a:spLocks noGrp="1"/>
          </p:cNvSpPr>
          <p:nvPr/>
        </p:nvSpPr>
        <p:spPr>
          <a:xfrm>
            <a:off x="172720" y="6480580"/>
            <a:ext cx="3086100" cy="273844"/>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 [2025] Erasmus University Rotterdam, All rights reserved. No text and datamining.</a:t>
            </a:r>
            <a:endParaRPr lang="de-DE" dirty="0"/>
          </a:p>
        </p:txBody>
      </p:sp>
    </p:spTree>
    <p:extLst>
      <p:ext uri="{BB962C8B-B14F-4D97-AF65-F5344CB8AC3E}">
        <p14:creationId xmlns:p14="http://schemas.microsoft.com/office/powerpoint/2010/main" val="1211198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F7043C-8875-9CF0-3152-03008D32DFCE}"/>
              </a:ext>
            </a:extLst>
          </p:cNvPr>
          <p:cNvSpPr txBox="1"/>
          <p:nvPr/>
        </p:nvSpPr>
        <p:spPr>
          <a:xfrm>
            <a:off x="188843" y="66368"/>
            <a:ext cx="6341165" cy="461665"/>
          </a:xfrm>
          <a:prstGeom prst="rect">
            <a:avLst/>
          </a:prstGeom>
          <a:noFill/>
        </p:spPr>
        <p:txBody>
          <a:bodyPr wrap="square" rtlCol="0">
            <a:spAutoFit/>
          </a:bodyPr>
          <a:lstStyle/>
          <a:p>
            <a:r>
              <a:rPr lang="en-US" sz="2400" dirty="0"/>
              <a:t>(Online) </a:t>
            </a:r>
            <a:r>
              <a:rPr lang="en-US" sz="2400" dirty="0" err="1"/>
              <a:t>Vrijwilligerswerk</a:t>
            </a:r>
            <a:r>
              <a:rPr lang="en-US" sz="2400" dirty="0"/>
              <a:t> in Musea</a:t>
            </a:r>
            <a:endParaRPr lang="nl-NL" sz="2400" dirty="0"/>
          </a:p>
        </p:txBody>
      </p:sp>
      <p:sp>
        <p:nvSpPr>
          <p:cNvPr id="6" name="TextBox 5">
            <a:extLst>
              <a:ext uri="{FF2B5EF4-FFF2-40B4-BE49-F238E27FC236}">
                <a16:creationId xmlns:a16="http://schemas.microsoft.com/office/drawing/2014/main" id="{90DA83ED-0E46-1266-C41F-A97407E136F0}"/>
              </a:ext>
            </a:extLst>
          </p:cNvPr>
          <p:cNvSpPr txBox="1"/>
          <p:nvPr/>
        </p:nvSpPr>
        <p:spPr>
          <a:xfrm>
            <a:off x="477078" y="1361661"/>
            <a:ext cx="8423082" cy="333783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nl-NL" sz="1800" dirty="0"/>
              <a:t>Het toont een gevoel van verbondenheid met het verhaal dat in het museum wordt verteld (of het gebrek daaraan en het streven dit te versterken);</a:t>
            </a:r>
          </a:p>
          <a:p>
            <a:pPr marL="285750" indent="-285750">
              <a:lnSpc>
                <a:spcPct val="200000"/>
              </a:lnSpc>
              <a:buFont typeface="Arial" panose="020B0604020202020204" pitchFamily="34" charset="0"/>
              <a:buChar char="•"/>
            </a:pPr>
            <a:r>
              <a:rPr lang="nl-NL" sz="1800" dirty="0"/>
              <a:t>Het kan een breder publiek bereiken via vrijwilligers ter plaatse en online;</a:t>
            </a:r>
          </a:p>
          <a:p>
            <a:pPr marL="285750" indent="-285750">
              <a:lnSpc>
                <a:spcPct val="200000"/>
              </a:lnSpc>
              <a:buFont typeface="Arial" panose="020B0604020202020204" pitchFamily="34" charset="0"/>
              <a:buChar char="•"/>
            </a:pPr>
            <a:r>
              <a:rPr lang="nl-NL" sz="1800" dirty="0"/>
              <a:t>Gebrek aan tijd en een problematische toegankelijkheid ter plaatse zijn geen redenen om geen vrijwilligerswerk te doen.</a:t>
            </a:r>
          </a:p>
        </p:txBody>
      </p:sp>
      <p:sp>
        <p:nvSpPr>
          <p:cNvPr id="2" name="Footer Placeholder 3">
            <a:extLst>
              <a:ext uri="{FF2B5EF4-FFF2-40B4-BE49-F238E27FC236}">
                <a16:creationId xmlns:a16="http://schemas.microsoft.com/office/drawing/2014/main" id="{F6E8CFEA-5D90-2731-42BC-CBB37C7CE295}"/>
              </a:ext>
            </a:extLst>
          </p:cNvPr>
          <p:cNvSpPr>
            <a:spLocks noGrp="1"/>
          </p:cNvSpPr>
          <p:nvPr/>
        </p:nvSpPr>
        <p:spPr>
          <a:xfrm>
            <a:off x="5929168" y="6284660"/>
            <a:ext cx="3086100" cy="273844"/>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 [2025] Erasmus University Rotterdam, All rights reserved. No text and datamining.</a:t>
            </a:r>
            <a:endParaRPr lang="de-DE"/>
          </a:p>
        </p:txBody>
      </p:sp>
    </p:spTree>
    <p:extLst>
      <p:ext uri="{BB962C8B-B14F-4D97-AF65-F5344CB8AC3E}">
        <p14:creationId xmlns:p14="http://schemas.microsoft.com/office/powerpoint/2010/main" val="2816095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A2D7-D44C-C948-892F-5600943FF44A}"/>
              </a:ext>
            </a:extLst>
          </p:cNvPr>
          <p:cNvSpPr>
            <a:spLocks noGrp="1"/>
          </p:cNvSpPr>
          <p:nvPr>
            <p:ph type="title"/>
          </p:nvPr>
        </p:nvSpPr>
        <p:spPr>
          <a:xfrm>
            <a:off x="-150989" y="84257"/>
            <a:ext cx="8754211" cy="746702"/>
          </a:xfrm>
        </p:spPr>
        <p:txBody>
          <a:bodyPr>
            <a:normAutofit/>
          </a:bodyPr>
          <a:lstStyle/>
          <a:p>
            <a:pPr algn="ctr"/>
            <a:r>
              <a:rPr lang="en-US" sz="2100" dirty="0" err="1">
                <a:solidFill>
                  <a:schemeClr val="tx2"/>
                </a:solidFill>
                <a:latin typeface="Times New Roman" panose="02020603050405020304" pitchFamily="18" charset="0"/>
                <a:cs typeface="Times New Roman" panose="02020603050405020304" pitchFamily="18" charset="0"/>
              </a:rPr>
              <a:t>Onze</a:t>
            </a:r>
            <a:r>
              <a:rPr lang="en-US" sz="2100" dirty="0">
                <a:solidFill>
                  <a:schemeClr val="tx2"/>
                </a:solidFill>
                <a:latin typeface="Times New Roman" panose="02020603050405020304" pitchFamily="18" charset="0"/>
                <a:cs typeface="Times New Roman" panose="02020603050405020304" pitchFamily="18" charset="0"/>
              </a:rPr>
              <a:t> </a:t>
            </a:r>
            <a:r>
              <a:rPr lang="en-US" sz="2100" dirty="0" err="1">
                <a:solidFill>
                  <a:schemeClr val="tx2"/>
                </a:solidFill>
                <a:latin typeface="Times New Roman" panose="02020603050405020304" pitchFamily="18" charset="0"/>
                <a:cs typeface="Times New Roman" panose="02020603050405020304" pitchFamily="18" charset="0"/>
              </a:rPr>
              <a:t>leuke</a:t>
            </a:r>
            <a:r>
              <a:rPr lang="en-US" sz="2100" dirty="0">
                <a:solidFill>
                  <a:schemeClr val="tx2"/>
                </a:solidFill>
                <a:latin typeface="Times New Roman" panose="02020603050405020304" pitchFamily="18" charset="0"/>
                <a:cs typeface="Times New Roman" panose="02020603050405020304" pitchFamily="18" charset="0"/>
              </a:rPr>
              <a:t> </a:t>
            </a:r>
            <a:r>
              <a:rPr lang="en-US" sz="2100" dirty="0" err="1">
                <a:solidFill>
                  <a:schemeClr val="tx2"/>
                </a:solidFill>
                <a:latin typeface="Times New Roman" panose="02020603050405020304" pitchFamily="18" charset="0"/>
                <a:cs typeface="Times New Roman" panose="02020603050405020304" pitchFamily="18" charset="0"/>
              </a:rPr>
              <a:t>projecten</a:t>
            </a:r>
            <a:endParaRPr lang="nl-NL" sz="2100" dirty="0">
              <a:solidFill>
                <a:schemeClr val="tx2"/>
              </a:solidFill>
              <a:latin typeface="Times New Roman" panose="02020603050405020304" pitchFamily="18" charset="0"/>
              <a:cs typeface="Times New Roman" panose="02020603050405020304" pitchFamily="18" charset="0"/>
            </a:endParaRPr>
          </a:p>
        </p:txBody>
      </p:sp>
      <p:pic>
        <p:nvPicPr>
          <p:cNvPr id="4" name="Content Placeholder 3" descr="Logo&#10;&#10;Description automatically generated">
            <a:extLst>
              <a:ext uri="{FF2B5EF4-FFF2-40B4-BE49-F238E27FC236}">
                <a16:creationId xmlns:a16="http://schemas.microsoft.com/office/drawing/2014/main" id="{3B8E9EE1-10B6-575C-8E61-CADDDB488F2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415" y="1909246"/>
            <a:ext cx="960167" cy="981989"/>
          </a:xfrm>
          <a:prstGeom prst="rect">
            <a:avLst/>
          </a:prstGeom>
        </p:spPr>
      </p:pic>
      <p:sp>
        <p:nvSpPr>
          <p:cNvPr id="5" name="Content Placeholder 2">
            <a:extLst>
              <a:ext uri="{FF2B5EF4-FFF2-40B4-BE49-F238E27FC236}">
                <a16:creationId xmlns:a16="http://schemas.microsoft.com/office/drawing/2014/main" id="{25855371-7BDB-6046-52A2-60A642CC0255}"/>
              </a:ext>
            </a:extLst>
          </p:cNvPr>
          <p:cNvSpPr txBox="1">
            <a:spLocks/>
          </p:cNvSpPr>
          <p:nvPr/>
        </p:nvSpPr>
        <p:spPr>
          <a:xfrm>
            <a:off x="1089387" y="1971972"/>
            <a:ext cx="1515849" cy="8716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1050" dirty="0">
                <a:solidFill>
                  <a:schemeClr val="tx2"/>
                </a:solidFill>
                <a:latin typeface="Times New Roman" panose="02020603050405020304" pitchFamily="18" charset="0"/>
                <a:cs typeface="Times New Roman" panose="02020603050405020304" pitchFamily="18" charset="0"/>
              </a:rPr>
              <a:t>A pre-experience master in </a:t>
            </a:r>
            <a:r>
              <a:rPr lang="en-US" sz="1050" b="1" dirty="0">
                <a:solidFill>
                  <a:schemeClr val="tx2"/>
                </a:solidFill>
                <a:latin typeface="Times New Roman" panose="02020603050405020304" pitchFamily="18" charset="0"/>
                <a:cs typeface="Times New Roman" panose="02020603050405020304" pitchFamily="18" charset="0"/>
              </a:rPr>
              <a:t>“volunteer </a:t>
            </a:r>
            <a:r>
              <a:rPr lang="en-US" sz="1050" b="1" dirty="0">
                <a:solidFill>
                  <a:srgbClr val="FF0000"/>
                </a:solidFill>
                <a:latin typeface="Times New Roman" panose="02020603050405020304" pitchFamily="18" charset="0"/>
                <a:cs typeface="Times New Roman" panose="02020603050405020304" pitchFamily="18" charset="0"/>
              </a:rPr>
              <a:t>management</a:t>
            </a:r>
            <a:r>
              <a:rPr lang="en-US" sz="1050" b="1" dirty="0">
                <a:solidFill>
                  <a:schemeClr val="tx2"/>
                </a:solidFill>
                <a:latin typeface="Times New Roman" panose="02020603050405020304" pitchFamily="18" charset="0"/>
                <a:cs typeface="Times New Roman" panose="02020603050405020304" pitchFamily="18" charset="0"/>
              </a:rPr>
              <a:t>”</a:t>
            </a:r>
          </a:p>
          <a:p>
            <a:pPr marL="0" indent="0">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9" name="Picture 8" descr="A logo for a museum&#10;&#10;AI-generated content may be incorrect.">
            <a:extLst>
              <a:ext uri="{FF2B5EF4-FFF2-40B4-BE49-F238E27FC236}">
                <a16:creationId xmlns:a16="http://schemas.microsoft.com/office/drawing/2014/main" id="{04F479FB-FDA7-8054-FADF-734E4FE36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7958" y="2056669"/>
            <a:ext cx="1084083" cy="1115354"/>
          </a:xfrm>
          <a:prstGeom prst="rect">
            <a:avLst/>
          </a:prstGeom>
        </p:spPr>
      </p:pic>
      <p:sp>
        <p:nvSpPr>
          <p:cNvPr id="10" name="Content Placeholder 2">
            <a:extLst>
              <a:ext uri="{FF2B5EF4-FFF2-40B4-BE49-F238E27FC236}">
                <a16:creationId xmlns:a16="http://schemas.microsoft.com/office/drawing/2014/main" id="{9C17381E-17AF-0464-C15D-AFFB50D8E1D2}"/>
              </a:ext>
            </a:extLst>
          </p:cNvPr>
          <p:cNvSpPr txBox="1">
            <a:spLocks/>
          </p:cNvSpPr>
          <p:nvPr/>
        </p:nvSpPr>
        <p:spPr>
          <a:xfrm>
            <a:off x="4041180" y="2062089"/>
            <a:ext cx="2783018" cy="1109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1600" dirty="0">
                <a:solidFill>
                  <a:srgbClr val="FF0000"/>
                </a:solidFill>
                <a:latin typeface="Times New Roman" panose="02020603050405020304" pitchFamily="18" charset="0"/>
                <a:cs typeface="Times New Roman" panose="02020603050405020304" pitchFamily="18" charset="0"/>
              </a:rPr>
              <a:t>Post-experience</a:t>
            </a:r>
            <a:r>
              <a:rPr lang="en-US" sz="1600" dirty="0">
                <a:solidFill>
                  <a:schemeClr val="tx2"/>
                </a:solidFill>
                <a:latin typeface="Times New Roman" panose="02020603050405020304" pitchFamily="18" charset="0"/>
                <a:cs typeface="Times New Roman" panose="02020603050405020304" pitchFamily="18" charset="0"/>
              </a:rPr>
              <a:t> program </a:t>
            </a:r>
            <a:r>
              <a:rPr lang="en-US" sz="1600" b="1" dirty="0">
                <a:solidFill>
                  <a:schemeClr val="tx2"/>
                </a:solidFill>
                <a:latin typeface="Times New Roman" panose="02020603050405020304" pitchFamily="18" charset="0"/>
                <a:cs typeface="Times New Roman" panose="02020603050405020304" pitchFamily="18" charset="0"/>
              </a:rPr>
              <a:t>“</a:t>
            </a:r>
            <a:r>
              <a:rPr lang="en-US" sz="1600" b="1" dirty="0">
                <a:solidFill>
                  <a:srgbClr val="FF0000"/>
                </a:solidFill>
                <a:latin typeface="Times New Roman" panose="02020603050405020304" pitchFamily="18" charset="0"/>
                <a:cs typeface="Times New Roman" panose="02020603050405020304" pitchFamily="18" charset="0"/>
              </a:rPr>
              <a:t>managing</a:t>
            </a:r>
            <a:r>
              <a:rPr lang="en-US" sz="1600" b="1" dirty="0">
                <a:solidFill>
                  <a:schemeClr val="tx2"/>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bi-cultural volunteers</a:t>
            </a:r>
            <a:r>
              <a:rPr lang="en-US" sz="1600" b="1" dirty="0">
                <a:solidFill>
                  <a:schemeClr val="tx2"/>
                </a:solidFill>
                <a:latin typeface="Times New Roman" panose="02020603050405020304" pitchFamily="18" charset="0"/>
                <a:cs typeface="Times New Roman" panose="02020603050405020304" pitchFamily="18" charset="0"/>
              </a:rPr>
              <a:t>  in museums</a:t>
            </a:r>
            <a:r>
              <a:rPr lang="en-US" sz="1050" b="1" dirty="0">
                <a:solidFill>
                  <a:schemeClr val="tx2"/>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4541032F-9FD3-1FA7-739F-EDF619C1D0BB}"/>
              </a:ext>
            </a:extLst>
          </p:cNvPr>
          <p:cNvSpPr txBox="1"/>
          <p:nvPr/>
        </p:nvSpPr>
        <p:spPr>
          <a:xfrm>
            <a:off x="348325" y="1528624"/>
            <a:ext cx="636713" cy="248209"/>
          </a:xfrm>
          <a:prstGeom prst="rect">
            <a:avLst/>
          </a:prstGeom>
          <a:noFill/>
        </p:spPr>
        <p:txBody>
          <a:bodyPr wrap="none" rtlCol="0">
            <a:spAutoFit/>
          </a:bodyPr>
          <a:lstStyle/>
          <a:p>
            <a:r>
              <a:rPr lang="en-US" sz="1013" dirty="0">
                <a:solidFill>
                  <a:schemeClr val="tx2"/>
                </a:solidFill>
                <a:latin typeface="Times New Roman" panose="02020603050405020304" pitchFamily="18" charset="0"/>
                <a:cs typeface="Times New Roman" panose="02020603050405020304" pitchFamily="18" charset="0"/>
              </a:rPr>
              <a:t>Finished</a:t>
            </a:r>
            <a:endParaRPr lang="nl-NL" sz="1013" dirty="0">
              <a:solidFill>
                <a:schemeClr val="tx2"/>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9F710C7-2AC4-6564-E484-389B20D769EC}"/>
              </a:ext>
            </a:extLst>
          </p:cNvPr>
          <p:cNvSpPr txBox="1"/>
          <p:nvPr/>
        </p:nvSpPr>
        <p:spPr>
          <a:xfrm>
            <a:off x="3589404" y="1457526"/>
            <a:ext cx="636713" cy="248209"/>
          </a:xfrm>
          <a:prstGeom prst="rect">
            <a:avLst/>
          </a:prstGeom>
          <a:noFill/>
        </p:spPr>
        <p:txBody>
          <a:bodyPr wrap="none" rtlCol="0">
            <a:spAutoFit/>
          </a:bodyPr>
          <a:lstStyle/>
          <a:p>
            <a:r>
              <a:rPr lang="en-US" sz="1013" dirty="0">
                <a:solidFill>
                  <a:schemeClr val="tx2"/>
                </a:solidFill>
                <a:latin typeface="Times New Roman" panose="02020603050405020304" pitchFamily="18" charset="0"/>
                <a:cs typeface="Times New Roman" panose="02020603050405020304" pitchFamily="18" charset="0"/>
              </a:rPr>
              <a:t>Running</a:t>
            </a:r>
            <a:endParaRPr lang="nl-NL" sz="1013" dirty="0">
              <a:solidFill>
                <a:schemeClr val="tx2"/>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4A9164A-FC4F-5E91-5498-D9A9E26281FF}"/>
              </a:ext>
            </a:extLst>
          </p:cNvPr>
          <p:cNvSpPr txBox="1"/>
          <p:nvPr/>
        </p:nvSpPr>
        <p:spPr>
          <a:xfrm>
            <a:off x="6830485" y="1484703"/>
            <a:ext cx="671979" cy="248209"/>
          </a:xfrm>
          <a:prstGeom prst="rect">
            <a:avLst/>
          </a:prstGeom>
          <a:noFill/>
        </p:spPr>
        <p:txBody>
          <a:bodyPr wrap="none" rtlCol="0">
            <a:spAutoFit/>
          </a:bodyPr>
          <a:lstStyle/>
          <a:p>
            <a:r>
              <a:rPr lang="en-US" sz="1013" dirty="0">
                <a:solidFill>
                  <a:schemeClr val="tx2"/>
                </a:solidFill>
                <a:latin typeface="Times New Roman" panose="02020603050405020304" pitchFamily="18" charset="0"/>
                <a:cs typeface="Times New Roman" panose="02020603050405020304" pitchFamily="18" charset="0"/>
              </a:rPr>
              <a:t>Proposed</a:t>
            </a:r>
            <a:endParaRPr lang="nl-NL" sz="1013" dirty="0">
              <a:solidFill>
                <a:schemeClr val="tx2"/>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00DC002A-351C-7D28-1751-B1F088D1BA79}"/>
              </a:ext>
            </a:extLst>
          </p:cNvPr>
          <p:cNvSpPr txBox="1">
            <a:spLocks/>
          </p:cNvSpPr>
          <p:nvPr/>
        </p:nvSpPr>
        <p:spPr>
          <a:xfrm>
            <a:off x="4154926" y="3518550"/>
            <a:ext cx="2320325" cy="7814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1050" dirty="0">
                <a:solidFill>
                  <a:srgbClr val="FF0000"/>
                </a:solidFill>
                <a:latin typeface="Times New Roman" panose="02020603050405020304" pitchFamily="18" charset="0"/>
                <a:cs typeface="Times New Roman" panose="02020603050405020304" pitchFamily="18" charset="0"/>
              </a:rPr>
              <a:t>Post-experience </a:t>
            </a:r>
            <a:r>
              <a:rPr lang="en-US" sz="1050" dirty="0">
                <a:solidFill>
                  <a:schemeClr val="tx2"/>
                </a:solidFill>
                <a:latin typeface="Times New Roman" panose="02020603050405020304" pitchFamily="18" charset="0"/>
                <a:cs typeface="Times New Roman" panose="02020603050405020304" pitchFamily="18" charset="0"/>
              </a:rPr>
              <a:t> program </a:t>
            </a:r>
            <a:r>
              <a:rPr lang="en-US" sz="1050" b="1" dirty="0">
                <a:solidFill>
                  <a:schemeClr val="tx2"/>
                </a:solidFill>
                <a:latin typeface="Times New Roman" panose="02020603050405020304" pitchFamily="18" charset="0"/>
                <a:cs typeface="Times New Roman" panose="02020603050405020304" pitchFamily="18" charset="0"/>
              </a:rPr>
              <a:t>“volunteer </a:t>
            </a:r>
            <a:r>
              <a:rPr lang="en-US" sz="1050" b="1" dirty="0">
                <a:solidFill>
                  <a:srgbClr val="FF0000"/>
                </a:solidFill>
                <a:latin typeface="Times New Roman" panose="02020603050405020304" pitchFamily="18" charset="0"/>
                <a:cs typeface="Times New Roman" panose="02020603050405020304" pitchFamily="18" charset="0"/>
              </a:rPr>
              <a:t>management </a:t>
            </a:r>
            <a:r>
              <a:rPr lang="en-US" sz="1050" b="1" dirty="0">
                <a:solidFill>
                  <a:schemeClr val="tx2"/>
                </a:solidFill>
                <a:latin typeface="Times New Roman" panose="02020603050405020304" pitchFamily="18" charset="0"/>
                <a:cs typeface="Times New Roman" panose="02020603050405020304" pitchFamily="18" charset="0"/>
              </a:rPr>
              <a:t>in sports”</a:t>
            </a:r>
            <a:endParaRPr lang="en-US" sz="1050" dirty="0">
              <a:solidFill>
                <a:schemeClr val="tx2"/>
              </a:solidFill>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188B47AB-6679-1107-6416-5D82D57D7319}"/>
              </a:ext>
            </a:extLst>
          </p:cNvPr>
          <p:cNvSpPr txBox="1">
            <a:spLocks/>
          </p:cNvSpPr>
          <p:nvPr/>
        </p:nvSpPr>
        <p:spPr>
          <a:xfrm>
            <a:off x="4154925" y="4555463"/>
            <a:ext cx="2540134" cy="10193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1050" dirty="0" err="1">
                <a:solidFill>
                  <a:schemeClr val="tx2"/>
                </a:solidFill>
                <a:latin typeface="Times New Roman" panose="02020603050405020304" pitchFamily="18" charset="0"/>
                <a:cs typeface="Times New Roman" panose="02020603050405020304" pitchFamily="18" charset="0"/>
              </a:rPr>
              <a:t>zes</a:t>
            </a:r>
            <a:r>
              <a:rPr lang="en-US" sz="1050" dirty="0">
                <a:solidFill>
                  <a:schemeClr val="tx2"/>
                </a:solidFill>
                <a:latin typeface="Times New Roman" panose="02020603050405020304" pitchFamily="18" charset="0"/>
                <a:cs typeface="Times New Roman" panose="02020603050405020304" pitchFamily="18" charset="0"/>
              </a:rPr>
              <a:t> </a:t>
            </a:r>
            <a:r>
              <a:rPr lang="en-US" sz="1050" dirty="0">
                <a:solidFill>
                  <a:srgbClr val="FF0000"/>
                </a:solidFill>
                <a:latin typeface="Times New Roman" panose="02020603050405020304" pitchFamily="18" charset="0"/>
                <a:cs typeface="Times New Roman" panose="02020603050405020304" pitchFamily="18" charset="0"/>
              </a:rPr>
              <a:t>post-experience</a:t>
            </a:r>
            <a:r>
              <a:rPr lang="en-US" sz="1050" dirty="0">
                <a:solidFill>
                  <a:schemeClr val="tx2"/>
                </a:solidFill>
                <a:latin typeface="Times New Roman" panose="02020603050405020304" pitchFamily="18" charset="0"/>
                <a:cs typeface="Times New Roman" panose="02020603050405020304" pitchFamily="18" charset="0"/>
              </a:rPr>
              <a:t> </a:t>
            </a:r>
            <a:r>
              <a:rPr lang="en-US" sz="1050" dirty="0" err="1">
                <a:solidFill>
                  <a:schemeClr val="tx2"/>
                </a:solidFill>
                <a:latin typeface="Times New Roman" panose="02020603050405020304" pitchFamily="18" charset="0"/>
                <a:cs typeface="Times New Roman" panose="02020603050405020304" pitchFamily="18" charset="0"/>
              </a:rPr>
              <a:t>programmas</a:t>
            </a:r>
            <a:r>
              <a:rPr lang="en-US" sz="1050" dirty="0">
                <a:solidFill>
                  <a:schemeClr val="tx2"/>
                </a:solidFill>
                <a:latin typeface="Times New Roman" panose="02020603050405020304" pitchFamily="18" charset="0"/>
                <a:cs typeface="Times New Roman" panose="02020603050405020304" pitchFamily="18" charset="0"/>
              </a:rPr>
              <a:t> in </a:t>
            </a:r>
            <a:r>
              <a:rPr lang="en-US" sz="1050" b="1" dirty="0">
                <a:solidFill>
                  <a:schemeClr val="tx2"/>
                </a:solidFill>
                <a:latin typeface="Times New Roman" panose="02020603050405020304" pitchFamily="18" charset="0"/>
                <a:cs typeface="Times New Roman" panose="02020603050405020304" pitchFamily="18" charset="0"/>
              </a:rPr>
              <a:t>“</a:t>
            </a:r>
            <a:r>
              <a:rPr lang="en-US" sz="1050" b="1" dirty="0" err="1">
                <a:solidFill>
                  <a:schemeClr val="tx2"/>
                </a:solidFill>
                <a:latin typeface="Times New Roman" panose="02020603050405020304" pitchFamily="18" charset="0"/>
                <a:cs typeface="Times New Roman" panose="02020603050405020304" pitchFamily="18" charset="0"/>
              </a:rPr>
              <a:t>vrijwilligers</a:t>
            </a:r>
            <a:r>
              <a:rPr lang="en-US" sz="1050" b="1" dirty="0">
                <a:solidFill>
                  <a:schemeClr val="tx2"/>
                </a:solidFill>
                <a:latin typeface="Times New Roman" panose="02020603050405020304" pitchFamily="18" charset="0"/>
                <a:cs typeface="Times New Roman" panose="02020603050405020304" pitchFamily="18" charset="0"/>
              </a:rPr>
              <a:t> </a:t>
            </a:r>
            <a:r>
              <a:rPr lang="en-US" sz="1050" b="1" dirty="0">
                <a:solidFill>
                  <a:srgbClr val="FF0000"/>
                </a:solidFill>
                <a:latin typeface="Times New Roman" panose="02020603050405020304" pitchFamily="18" charset="0"/>
                <a:cs typeface="Times New Roman" panose="02020603050405020304" pitchFamily="18" charset="0"/>
              </a:rPr>
              <a:t>management </a:t>
            </a:r>
            <a:r>
              <a:rPr lang="en-US" sz="1050" b="1" dirty="0">
                <a:solidFill>
                  <a:schemeClr val="tx2"/>
                </a:solidFill>
                <a:latin typeface="Times New Roman" panose="02020603050405020304" pitchFamily="18" charset="0"/>
                <a:cs typeface="Times New Roman" panose="02020603050405020304" pitchFamily="18" charset="0"/>
              </a:rPr>
              <a:t>in </a:t>
            </a:r>
            <a:r>
              <a:rPr lang="en-US" sz="1050" b="1" dirty="0" err="1">
                <a:solidFill>
                  <a:schemeClr val="tx2"/>
                </a:solidFill>
                <a:latin typeface="Times New Roman" panose="02020603050405020304" pitchFamily="18" charset="0"/>
                <a:cs typeface="Times New Roman" panose="02020603050405020304" pitchFamily="18" charset="0"/>
              </a:rPr>
              <a:t>verschillende</a:t>
            </a:r>
            <a:r>
              <a:rPr lang="en-US" sz="1050" b="1" dirty="0">
                <a:solidFill>
                  <a:schemeClr val="tx2"/>
                </a:solidFill>
                <a:latin typeface="Times New Roman" panose="02020603050405020304" pitchFamily="18" charset="0"/>
                <a:cs typeface="Times New Roman" panose="02020603050405020304" pitchFamily="18" charset="0"/>
              </a:rPr>
              <a:t> </a:t>
            </a:r>
            <a:r>
              <a:rPr lang="en-US" sz="1050" b="1" dirty="0" err="1">
                <a:solidFill>
                  <a:schemeClr val="tx2"/>
                </a:solidFill>
                <a:latin typeface="Times New Roman" panose="02020603050405020304" pitchFamily="18" charset="0"/>
                <a:cs typeface="Times New Roman" panose="02020603050405020304" pitchFamily="18" charset="0"/>
              </a:rPr>
              <a:t>contexten</a:t>
            </a:r>
            <a:r>
              <a:rPr lang="en-US" sz="1050" b="1" dirty="0">
                <a:solidFill>
                  <a:schemeClr val="tx2"/>
                </a:solidFill>
                <a:latin typeface="Times New Roman" panose="02020603050405020304" pitchFamily="18" charset="0"/>
                <a:cs typeface="Times New Roman" panose="02020603050405020304" pitchFamily="18" charset="0"/>
              </a:rPr>
              <a:t>”</a:t>
            </a:r>
          </a:p>
          <a:p>
            <a:pPr marL="0" indent="0">
              <a:buNone/>
            </a:pPr>
            <a:endParaRPr lang="en-US" sz="1050" dirty="0">
              <a:solidFill>
                <a:schemeClr val="tx2"/>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22C3BDE-345C-C675-FD99-6F2A18EBD291}"/>
              </a:ext>
            </a:extLst>
          </p:cNvPr>
          <p:cNvSpPr txBox="1"/>
          <p:nvPr/>
        </p:nvSpPr>
        <p:spPr>
          <a:xfrm>
            <a:off x="6824198" y="1971972"/>
            <a:ext cx="2074318" cy="3862596"/>
          </a:xfrm>
          <a:prstGeom prst="rect">
            <a:avLst/>
          </a:prstGeom>
          <a:noFill/>
        </p:spPr>
        <p:txBody>
          <a:bodyPr wrap="square" rtlCol="0">
            <a:spAutoFit/>
          </a:bodyPr>
          <a:lstStyle/>
          <a:p>
            <a:r>
              <a:rPr lang="en-US" sz="1400" b="1" dirty="0">
                <a:solidFill>
                  <a:schemeClr val="tx2"/>
                </a:solidFill>
                <a:latin typeface="Times New Roman" panose="02020603050405020304" pitchFamily="18" charset="0"/>
                <a:cs typeface="Times New Roman" panose="02020603050405020304" pitchFamily="18" charset="0"/>
              </a:rPr>
              <a:t>FRIIV</a:t>
            </a:r>
          </a:p>
          <a:p>
            <a:r>
              <a:rPr lang="en-US" sz="1400" dirty="0">
                <a:solidFill>
                  <a:schemeClr val="tx2"/>
                </a:solidFill>
                <a:latin typeface="Times New Roman" panose="02020603050405020304" pitchFamily="18" charset="0"/>
                <a:ea typeface="Aptos" panose="020B0004020202020204" pitchFamily="34" charset="0"/>
                <a:cs typeface="Times New Roman" panose="02020603050405020304" pitchFamily="18" charset="0"/>
              </a:rPr>
              <a:t>Female Refugees </a:t>
            </a:r>
            <a:r>
              <a:rPr lang="en-US" sz="1400" dirty="0">
                <a:solidFill>
                  <a:srgbClr val="FF0000"/>
                </a:solidFill>
                <a:latin typeface="Times New Roman" panose="02020603050405020304" pitchFamily="18" charset="0"/>
                <a:ea typeface="Aptos" panose="020B0004020202020204" pitchFamily="34" charset="0"/>
                <a:cs typeface="Times New Roman" panose="02020603050405020304" pitchFamily="18" charset="0"/>
              </a:rPr>
              <a:t>Inclusion and Integration</a:t>
            </a:r>
            <a:r>
              <a:rPr lang="en-US" sz="1400" dirty="0">
                <a:solidFill>
                  <a:schemeClr val="tx2"/>
                </a:solidFill>
                <a:latin typeface="Times New Roman" panose="02020603050405020304" pitchFamily="18" charset="0"/>
                <a:ea typeface="Aptos" panose="020B0004020202020204" pitchFamily="34" charset="0"/>
                <a:cs typeface="Times New Roman" panose="02020603050405020304" pitchFamily="18" charset="0"/>
              </a:rPr>
              <a:t> through </a:t>
            </a:r>
            <a:r>
              <a:rPr lang="en-US" sz="1400" dirty="0">
                <a:solidFill>
                  <a:srgbClr val="FF0000"/>
                </a:solidFill>
                <a:latin typeface="Times New Roman" panose="02020603050405020304" pitchFamily="18" charset="0"/>
                <a:ea typeface="Aptos" panose="020B0004020202020204" pitchFamily="34" charset="0"/>
                <a:cs typeface="Times New Roman" panose="02020603050405020304" pitchFamily="18" charset="0"/>
              </a:rPr>
              <a:t>Volunteering </a:t>
            </a:r>
            <a:endParaRPr lang="en-US" sz="1400" dirty="0">
              <a:solidFill>
                <a:srgbClr val="FF0000"/>
              </a:solidFill>
              <a:latin typeface="Times New Roman" panose="02020603050405020304" pitchFamily="18" charset="0"/>
              <a:cs typeface="Times New Roman" panose="02020603050405020304" pitchFamily="18" charset="0"/>
            </a:endParaRPr>
          </a:p>
          <a:p>
            <a:endParaRPr lang="en-US" sz="1050" dirty="0">
              <a:solidFill>
                <a:schemeClr val="tx2"/>
              </a:solidFill>
              <a:latin typeface="Times New Roman" panose="02020603050405020304" pitchFamily="18" charset="0"/>
              <a:cs typeface="Times New Roman" panose="02020603050405020304" pitchFamily="18" charset="0"/>
            </a:endParaRPr>
          </a:p>
          <a:p>
            <a:endParaRPr lang="en-US" sz="1050" dirty="0">
              <a:solidFill>
                <a:schemeClr val="tx2"/>
              </a:solidFill>
              <a:latin typeface="Times New Roman" panose="02020603050405020304" pitchFamily="18" charset="0"/>
              <a:cs typeface="Times New Roman" panose="02020603050405020304" pitchFamily="18" charset="0"/>
            </a:endParaRPr>
          </a:p>
          <a:p>
            <a:endParaRPr lang="en-US" sz="1050" b="1" dirty="0">
              <a:solidFill>
                <a:schemeClr val="tx2"/>
              </a:solidFill>
              <a:latin typeface="Times New Roman" panose="02020603050405020304" pitchFamily="18" charset="0"/>
              <a:cs typeface="Times New Roman" panose="02020603050405020304" pitchFamily="18" charset="0"/>
            </a:endParaRPr>
          </a:p>
          <a:p>
            <a:endParaRPr lang="en-US" sz="1050" b="1" dirty="0">
              <a:solidFill>
                <a:schemeClr val="tx2"/>
              </a:solidFill>
              <a:latin typeface="Times New Roman" panose="02020603050405020304" pitchFamily="18" charset="0"/>
              <a:cs typeface="Times New Roman" panose="02020603050405020304" pitchFamily="18" charset="0"/>
            </a:endParaRPr>
          </a:p>
          <a:p>
            <a:endParaRPr lang="en-US" sz="1050" b="1" dirty="0">
              <a:solidFill>
                <a:schemeClr val="tx2"/>
              </a:solidFill>
              <a:latin typeface="Times New Roman" panose="02020603050405020304" pitchFamily="18" charset="0"/>
              <a:cs typeface="Times New Roman" panose="02020603050405020304" pitchFamily="18" charset="0"/>
            </a:endParaRPr>
          </a:p>
          <a:p>
            <a:r>
              <a:rPr lang="en-US" sz="1050" b="1" dirty="0">
                <a:solidFill>
                  <a:schemeClr val="tx2"/>
                </a:solidFill>
                <a:latin typeface="Times New Roman" panose="02020603050405020304" pitchFamily="18" charset="0"/>
                <a:cs typeface="Times New Roman" panose="02020603050405020304" pitchFamily="18" charset="0"/>
              </a:rPr>
              <a:t>SL4DC</a:t>
            </a:r>
          </a:p>
          <a:p>
            <a:r>
              <a:rPr lang="en-US" sz="1050" dirty="0">
                <a:solidFill>
                  <a:schemeClr val="tx2"/>
                </a:solidFill>
                <a:latin typeface="Times New Roman" panose="02020603050405020304" pitchFamily="18" charset="0"/>
                <a:cs typeface="Times New Roman" panose="02020603050405020304" pitchFamily="18" charset="0"/>
              </a:rPr>
              <a:t>Using </a:t>
            </a:r>
            <a:r>
              <a:rPr lang="en-US" sz="1050" dirty="0">
                <a:solidFill>
                  <a:srgbClr val="FF0000"/>
                </a:solidFill>
                <a:latin typeface="Times New Roman" panose="02020603050405020304" pitchFamily="18" charset="0"/>
                <a:cs typeface="Times New Roman" panose="02020603050405020304" pitchFamily="18" charset="0"/>
              </a:rPr>
              <a:t>service (experiential) learning </a:t>
            </a:r>
            <a:r>
              <a:rPr lang="en-US" sz="1050" dirty="0">
                <a:solidFill>
                  <a:schemeClr val="tx2"/>
                </a:solidFill>
                <a:latin typeface="Times New Roman" panose="02020603050405020304" pitchFamily="18" charset="0"/>
                <a:cs typeface="Times New Roman" panose="02020603050405020304" pitchFamily="18" charset="0"/>
              </a:rPr>
              <a:t>to teach and learn </a:t>
            </a:r>
            <a:r>
              <a:rPr lang="en-US" sz="1050" dirty="0">
                <a:solidFill>
                  <a:srgbClr val="FF0000"/>
                </a:solidFill>
                <a:latin typeface="Times New Roman" panose="02020603050405020304" pitchFamily="18" charset="0"/>
                <a:cs typeface="Times New Roman" panose="02020603050405020304" pitchFamily="18" charset="0"/>
              </a:rPr>
              <a:t>democratic values</a:t>
            </a:r>
          </a:p>
          <a:p>
            <a:endParaRPr lang="en-US" sz="1050" dirty="0">
              <a:solidFill>
                <a:schemeClr val="tx2"/>
              </a:solidFill>
              <a:latin typeface="Times New Roman" panose="02020603050405020304" pitchFamily="18" charset="0"/>
              <a:cs typeface="Times New Roman" panose="02020603050405020304" pitchFamily="18" charset="0"/>
            </a:endParaRPr>
          </a:p>
          <a:p>
            <a:endParaRPr lang="en-US" sz="1050" dirty="0">
              <a:solidFill>
                <a:schemeClr val="tx2"/>
              </a:solidFill>
              <a:latin typeface="Times New Roman" panose="02020603050405020304" pitchFamily="18" charset="0"/>
              <a:cs typeface="Times New Roman" panose="02020603050405020304" pitchFamily="18" charset="0"/>
            </a:endParaRPr>
          </a:p>
          <a:p>
            <a:endParaRPr lang="en-US" sz="1050" dirty="0">
              <a:solidFill>
                <a:schemeClr val="tx2"/>
              </a:solidFill>
              <a:latin typeface="Times New Roman" panose="02020603050405020304" pitchFamily="18" charset="0"/>
              <a:cs typeface="Times New Roman" panose="02020603050405020304" pitchFamily="18" charset="0"/>
            </a:endParaRPr>
          </a:p>
          <a:p>
            <a:endParaRPr lang="en-US" sz="1050" b="1" dirty="0">
              <a:solidFill>
                <a:schemeClr val="tx2"/>
              </a:solidFill>
              <a:latin typeface="Times New Roman" panose="02020603050405020304" pitchFamily="18" charset="0"/>
              <a:cs typeface="Times New Roman" panose="02020603050405020304" pitchFamily="18" charset="0"/>
            </a:endParaRPr>
          </a:p>
          <a:p>
            <a:r>
              <a:rPr lang="en-US" sz="1050" b="1" dirty="0">
                <a:solidFill>
                  <a:schemeClr val="tx2"/>
                </a:solidFill>
                <a:latin typeface="Times New Roman" panose="02020603050405020304" pitchFamily="18" charset="0"/>
                <a:cs typeface="Times New Roman" panose="02020603050405020304" pitchFamily="18" charset="0"/>
              </a:rPr>
              <a:t>ECOACT</a:t>
            </a:r>
          </a:p>
          <a:p>
            <a:r>
              <a:rPr lang="en-US" sz="1050" dirty="0">
                <a:solidFill>
                  <a:schemeClr val="tx2"/>
                </a:solidFill>
                <a:latin typeface="Times New Roman" panose="02020603050405020304" pitchFamily="18" charset="0"/>
                <a:cs typeface="Times New Roman" panose="02020603050405020304" pitchFamily="18" charset="0"/>
              </a:rPr>
              <a:t>Using </a:t>
            </a:r>
            <a:r>
              <a:rPr lang="en-US" sz="1050" dirty="0">
                <a:solidFill>
                  <a:srgbClr val="FF0000"/>
                </a:solidFill>
                <a:latin typeface="Times New Roman" panose="02020603050405020304" pitchFamily="18" charset="0"/>
                <a:cs typeface="Times New Roman" panose="02020603050405020304" pitchFamily="18" charset="0"/>
              </a:rPr>
              <a:t>gamification</a:t>
            </a:r>
            <a:r>
              <a:rPr lang="en-US" sz="1050" dirty="0">
                <a:solidFill>
                  <a:schemeClr val="tx2"/>
                </a:solidFill>
                <a:latin typeface="Times New Roman" panose="02020603050405020304" pitchFamily="18" charset="0"/>
                <a:cs typeface="Times New Roman" panose="02020603050405020304" pitchFamily="18" charset="0"/>
              </a:rPr>
              <a:t> and </a:t>
            </a:r>
            <a:r>
              <a:rPr lang="en-US" sz="1050" dirty="0">
                <a:solidFill>
                  <a:srgbClr val="FF0000"/>
                </a:solidFill>
                <a:latin typeface="Times New Roman" panose="02020603050405020304" pitchFamily="18" charset="0"/>
                <a:cs typeface="Times New Roman" panose="02020603050405020304" pitchFamily="18" charset="0"/>
              </a:rPr>
              <a:t>experiential learning / volunteering </a:t>
            </a:r>
            <a:r>
              <a:rPr lang="en-US" sz="1050" dirty="0">
                <a:solidFill>
                  <a:schemeClr val="tx2"/>
                </a:solidFill>
                <a:latin typeface="Times New Roman" panose="02020603050405020304" pitchFamily="18" charset="0"/>
                <a:cs typeface="Times New Roman" panose="02020603050405020304" pitchFamily="18" charset="0"/>
              </a:rPr>
              <a:t>to help youth to cope with eco-anxiety</a:t>
            </a:r>
            <a:endParaRPr lang="nl-NL" sz="1050" dirty="0">
              <a:solidFill>
                <a:schemeClr val="tx2"/>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4F048E7-BA4C-D120-0A65-C235663E695C}"/>
              </a:ext>
            </a:extLst>
          </p:cNvPr>
          <p:cNvSpPr txBox="1"/>
          <p:nvPr/>
        </p:nvSpPr>
        <p:spPr>
          <a:xfrm>
            <a:off x="3041899" y="3779560"/>
            <a:ext cx="604653" cy="248209"/>
          </a:xfrm>
          <a:prstGeom prst="rect">
            <a:avLst/>
          </a:prstGeom>
          <a:noFill/>
        </p:spPr>
        <p:txBody>
          <a:bodyPr wrap="none" rtlCol="0">
            <a:spAutoFit/>
          </a:bodyPr>
          <a:lstStyle/>
          <a:p>
            <a:r>
              <a:rPr lang="en-US" sz="1013" dirty="0">
                <a:solidFill>
                  <a:schemeClr val="tx2"/>
                </a:solidFill>
                <a:latin typeface="Times New Roman" panose="02020603050405020304" pitchFamily="18" charset="0"/>
                <a:cs typeface="Times New Roman" panose="02020603050405020304" pitchFamily="18" charset="0"/>
              </a:rPr>
              <a:t>UVMIS</a:t>
            </a:r>
            <a:endParaRPr lang="nl-NL" sz="1013" dirty="0">
              <a:solidFill>
                <a:schemeClr val="tx2"/>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BCA698A-E1DF-624B-5227-BDD72809F152}"/>
              </a:ext>
            </a:extLst>
          </p:cNvPr>
          <p:cNvSpPr txBox="1"/>
          <p:nvPr/>
        </p:nvSpPr>
        <p:spPr>
          <a:xfrm>
            <a:off x="3102948" y="4823393"/>
            <a:ext cx="603050" cy="409792"/>
          </a:xfrm>
          <a:prstGeom prst="rect">
            <a:avLst/>
          </a:prstGeom>
          <a:noFill/>
        </p:spPr>
        <p:txBody>
          <a:bodyPr wrap="none" rtlCol="0">
            <a:spAutoFit/>
          </a:bodyPr>
          <a:lstStyle/>
          <a:p>
            <a:r>
              <a:rPr lang="en-US" sz="1013" dirty="0">
                <a:solidFill>
                  <a:schemeClr val="tx2"/>
                </a:solidFill>
                <a:latin typeface="Times New Roman" panose="02020603050405020304" pitchFamily="18" charset="0"/>
                <a:cs typeface="Times New Roman" panose="02020603050405020304" pitchFamily="18" charset="0"/>
              </a:rPr>
              <a:t>CVM</a:t>
            </a:r>
          </a:p>
          <a:p>
            <a:r>
              <a:rPr lang="en-US" sz="1050" dirty="0">
                <a:solidFill>
                  <a:schemeClr val="tx2"/>
                </a:solidFill>
                <a:latin typeface="Times New Roman" panose="02020603050405020304" pitchFamily="18" charset="0"/>
                <a:cs typeface="Times New Roman" panose="02020603050405020304" pitchFamily="18" charset="0"/>
              </a:rPr>
              <a:t>(Dutch)</a:t>
            </a:r>
            <a:endParaRPr lang="nl-NL" sz="1013" dirty="0">
              <a:solidFill>
                <a:schemeClr val="tx2"/>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679CE52C-0018-9BBD-2F37-017F335BF4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05" y="3031777"/>
            <a:ext cx="1890165" cy="567050"/>
          </a:xfrm>
          <a:prstGeom prst="rect">
            <a:avLst/>
          </a:prstGeom>
        </p:spPr>
      </p:pic>
      <p:sp>
        <p:nvSpPr>
          <p:cNvPr id="25" name="Content Placeholder 2">
            <a:extLst>
              <a:ext uri="{FF2B5EF4-FFF2-40B4-BE49-F238E27FC236}">
                <a16:creationId xmlns:a16="http://schemas.microsoft.com/office/drawing/2014/main" id="{4EC5DDA7-BB95-F1E2-4C5D-1172409DB3EB}"/>
              </a:ext>
            </a:extLst>
          </p:cNvPr>
          <p:cNvSpPr txBox="1">
            <a:spLocks/>
          </p:cNvSpPr>
          <p:nvPr/>
        </p:nvSpPr>
        <p:spPr>
          <a:xfrm>
            <a:off x="177022" y="3746168"/>
            <a:ext cx="2133498" cy="7337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1050" dirty="0">
                <a:solidFill>
                  <a:schemeClr val="tx2"/>
                </a:solidFill>
                <a:latin typeface="Times New Roman" panose="02020603050405020304" pitchFamily="18" charset="0"/>
                <a:cs typeface="Times New Roman" panose="02020603050405020304" pitchFamily="18" charset="0"/>
              </a:rPr>
              <a:t>Using </a:t>
            </a:r>
            <a:r>
              <a:rPr lang="en-US" sz="1050" dirty="0">
                <a:solidFill>
                  <a:srgbClr val="FF0000"/>
                </a:solidFill>
                <a:latin typeface="Times New Roman" panose="02020603050405020304" pitchFamily="18" charset="0"/>
                <a:cs typeface="Times New Roman" panose="02020603050405020304" pitchFamily="18" charset="0"/>
              </a:rPr>
              <a:t>service (experiential) learning </a:t>
            </a:r>
            <a:r>
              <a:rPr lang="en-US" sz="1050" dirty="0">
                <a:solidFill>
                  <a:schemeClr val="tx2"/>
                </a:solidFill>
                <a:latin typeface="Times New Roman" panose="02020603050405020304" pitchFamily="18" charset="0"/>
                <a:cs typeface="Times New Roman" panose="02020603050405020304" pitchFamily="18" charset="0"/>
              </a:rPr>
              <a:t>to teach and learn </a:t>
            </a:r>
            <a:r>
              <a:rPr lang="en-US" sz="1050" dirty="0">
                <a:solidFill>
                  <a:srgbClr val="FF0000"/>
                </a:solidFill>
                <a:latin typeface="Times New Roman" panose="02020603050405020304" pitchFamily="18" charset="0"/>
                <a:cs typeface="Times New Roman" panose="02020603050405020304" pitchFamily="18" charset="0"/>
              </a:rPr>
              <a:t>inclusion and digital empowerment</a:t>
            </a:r>
          </a:p>
        </p:txBody>
      </p:sp>
      <p:sp>
        <p:nvSpPr>
          <p:cNvPr id="27" name="Content Placeholder 2">
            <a:extLst>
              <a:ext uri="{FF2B5EF4-FFF2-40B4-BE49-F238E27FC236}">
                <a16:creationId xmlns:a16="http://schemas.microsoft.com/office/drawing/2014/main" id="{0F739005-D06D-5FD9-4914-5EF624CBECB5}"/>
              </a:ext>
            </a:extLst>
          </p:cNvPr>
          <p:cNvSpPr txBox="1">
            <a:spLocks/>
          </p:cNvSpPr>
          <p:nvPr/>
        </p:nvSpPr>
        <p:spPr>
          <a:xfrm>
            <a:off x="177022" y="5050465"/>
            <a:ext cx="2657183" cy="4955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1050" dirty="0">
                <a:solidFill>
                  <a:srgbClr val="FF0000"/>
                </a:solidFill>
                <a:latin typeface="Times New Roman" panose="02020603050405020304" pitchFamily="18" charset="0"/>
                <a:cs typeface="Times New Roman" panose="02020603050405020304" pitchFamily="18" charset="0"/>
              </a:rPr>
              <a:t>Volunteering</a:t>
            </a:r>
            <a:r>
              <a:rPr lang="en-US" sz="1050" dirty="0">
                <a:solidFill>
                  <a:schemeClr val="tx2"/>
                </a:solidFill>
                <a:latin typeface="Times New Roman" panose="02020603050405020304" pitchFamily="18" charset="0"/>
                <a:cs typeface="Times New Roman" panose="02020603050405020304" pitchFamily="18" charset="0"/>
              </a:rPr>
              <a:t> for a sustainable world: Increasing volunteering skills for </a:t>
            </a:r>
            <a:r>
              <a:rPr lang="en-US" sz="1050" dirty="0">
                <a:solidFill>
                  <a:srgbClr val="FF0000"/>
                </a:solidFill>
                <a:latin typeface="Times New Roman" panose="02020603050405020304" pitchFamily="18" charset="0"/>
                <a:cs typeface="Times New Roman" panose="02020603050405020304" pitchFamily="18" charset="0"/>
              </a:rPr>
              <a:t>global sustainability </a:t>
            </a:r>
            <a:r>
              <a:rPr lang="en-US" sz="1050" dirty="0">
                <a:solidFill>
                  <a:schemeClr val="tx2"/>
                </a:solidFill>
                <a:latin typeface="Times New Roman" panose="02020603050405020304" pitchFamily="18" charset="0"/>
                <a:cs typeface="Times New Roman" panose="02020603050405020304" pitchFamily="18" charset="0"/>
              </a:rPr>
              <a:t>through experience in the </a:t>
            </a:r>
            <a:r>
              <a:rPr lang="en-US" sz="1050" dirty="0" err="1">
                <a:solidFill>
                  <a:schemeClr val="tx2"/>
                </a:solidFill>
                <a:latin typeface="Times New Roman" panose="02020603050405020304" pitchFamily="18" charset="0"/>
                <a:cs typeface="Times New Roman" panose="02020603050405020304" pitchFamily="18" charset="0"/>
              </a:rPr>
              <a:t>FairTrade</a:t>
            </a:r>
            <a:r>
              <a:rPr lang="en-US" sz="1050" dirty="0">
                <a:solidFill>
                  <a:schemeClr val="tx2"/>
                </a:solidFill>
                <a:latin typeface="Times New Roman" panose="02020603050405020304" pitchFamily="18" charset="0"/>
                <a:cs typeface="Times New Roman" panose="02020603050405020304" pitchFamily="18" charset="0"/>
              </a:rPr>
              <a:t> sector</a:t>
            </a:r>
          </a:p>
          <a:p>
            <a:pPr marL="0" indent="0">
              <a:buNone/>
            </a:pPr>
            <a:endParaRPr lang="en-US" sz="1050"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VoW">
            <a:extLst>
              <a:ext uri="{FF2B5EF4-FFF2-40B4-BE49-F238E27FC236}">
                <a16:creationId xmlns:a16="http://schemas.microsoft.com/office/drawing/2014/main" id="{91B410FE-CAF0-5A6F-95A5-E12B7B83A2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143" y="4501415"/>
            <a:ext cx="1217996" cy="5490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5565AA8A-CC59-B3B1-E201-6A48A094093B}"/>
              </a:ext>
            </a:extLst>
          </p:cNvPr>
          <p:cNvSpPr>
            <a:spLocks noGrp="1"/>
          </p:cNvSpPr>
          <p:nvPr/>
        </p:nvSpPr>
        <p:spPr>
          <a:xfrm>
            <a:off x="5492390" y="6423596"/>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238453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2C5-DA5E-527E-663A-8A50DE56A7B5}"/>
              </a:ext>
            </a:extLst>
          </p:cNvPr>
          <p:cNvSpPr>
            <a:spLocks noGrp="1"/>
          </p:cNvSpPr>
          <p:nvPr>
            <p:ph type="title"/>
          </p:nvPr>
        </p:nvSpPr>
        <p:spPr/>
        <p:txBody>
          <a:bodyPr/>
          <a:lstStyle/>
          <a:p>
            <a:r>
              <a:rPr lang="en-US" sz="2800" dirty="0"/>
              <a:t>Musea </a:t>
            </a:r>
            <a:r>
              <a:rPr lang="en-US" sz="2800" dirty="0" err="1"/>
              <a:t>en</a:t>
            </a:r>
            <a:r>
              <a:rPr lang="en-US" sz="2800" dirty="0"/>
              <a:t> </a:t>
            </a:r>
            <a:r>
              <a:rPr lang="en-US" sz="2800" dirty="0" err="1"/>
              <a:t>vrijwilligers</a:t>
            </a:r>
            <a:r>
              <a:rPr lang="en-US" sz="2800" dirty="0"/>
              <a:t>(</a:t>
            </a:r>
            <a:r>
              <a:rPr lang="en-US" sz="2800" dirty="0" err="1"/>
              <a:t>werk</a:t>
            </a:r>
            <a:r>
              <a:rPr lang="en-US" sz="2800" dirty="0"/>
              <a:t>)</a:t>
            </a:r>
            <a:endParaRPr lang="nl-NL" dirty="0"/>
          </a:p>
        </p:txBody>
      </p:sp>
      <p:sp>
        <p:nvSpPr>
          <p:cNvPr id="3" name="Content Placeholder 2">
            <a:extLst>
              <a:ext uri="{FF2B5EF4-FFF2-40B4-BE49-F238E27FC236}">
                <a16:creationId xmlns:a16="http://schemas.microsoft.com/office/drawing/2014/main" id="{71B12EA9-E59C-AF84-AB93-C39BB44F9659}"/>
              </a:ext>
            </a:extLst>
          </p:cNvPr>
          <p:cNvSpPr>
            <a:spLocks noGrp="1"/>
          </p:cNvSpPr>
          <p:nvPr>
            <p:ph idx="1"/>
          </p:nvPr>
        </p:nvSpPr>
        <p:spPr/>
        <p:txBody>
          <a:bodyPr>
            <a:normAutofit fontScale="92500" lnSpcReduction="10000"/>
          </a:bodyPr>
          <a:lstStyle/>
          <a:p>
            <a:r>
              <a:rPr lang="nl-NL" sz="2200" dirty="0"/>
              <a:t>De echte vrijwilligersorganisatie</a:t>
            </a:r>
          </a:p>
          <a:p>
            <a:pPr marL="285750" indent="-285750">
              <a:buFont typeface="Arial" panose="020B0604020202020204" pitchFamily="34" charset="0"/>
              <a:buChar char="•"/>
            </a:pPr>
            <a:r>
              <a:rPr lang="nl-NL" sz="1800" dirty="0"/>
              <a:t>vrijwilligers doen het primaire </a:t>
            </a:r>
            <a:r>
              <a:rPr lang="nl-NL" sz="1800" dirty="0" err="1"/>
              <a:t>process</a:t>
            </a:r>
            <a:r>
              <a:rPr lang="nl-NL" sz="1800" dirty="0"/>
              <a:t> (zeg maar alles) waarbij ze soms geholpen worden door (externe) beroepskrachten </a:t>
            </a:r>
          </a:p>
          <a:p>
            <a:pPr marL="285750" indent="-285750">
              <a:buFont typeface="Arial" panose="020B0604020202020204" pitchFamily="34" charset="0"/>
              <a:buChar char="•"/>
            </a:pPr>
            <a:endParaRPr lang="nl-NL" sz="1800" dirty="0"/>
          </a:p>
          <a:p>
            <a:r>
              <a:rPr lang="nl-NL" sz="2200" dirty="0"/>
              <a:t>De vrijwilligers ondersteunde organisatie</a:t>
            </a:r>
          </a:p>
          <a:p>
            <a:pPr marL="285750" indent="-285750">
              <a:buFont typeface="Arial" panose="020B0604020202020204" pitchFamily="34" charset="0"/>
              <a:buChar char="•"/>
            </a:pPr>
            <a:r>
              <a:rPr lang="nl-NL" sz="1800" dirty="0"/>
              <a:t>Beroepskrachten doen het primaire </a:t>
            </a:r>
            <a:r>
              <a:rPr lang="nl-NL" sz="1800" dirty="0" err="1"/>
              <a:t>process</a:t>
            </a:r>
            <a:r>
              <a:rPr lang="nl-NL" sz="1800" dirty="0"/>
              <a:t> waarbij een deel van de uitvoerende werkzaamheden gedaan worden door vrijwilligers (maar soms ontmoeten bezoekers alleen de vrijwilligers (</a:t>
            </a:r>
            <a:r>
              <a:rPr lang="nl-NL" sz="1800" dirty="0" err="1"/>
              <a:t>enactment</a:t>
            </a:r>
            <a:r>
              <a:rPr lang="nl-NL" sz="1800" dirty="0"/>
              <a:t>)</a:t>
            </a:r>
          </a:p>
          <a:p>
            <a:endParaRPr lang="nl-NL" sz="1800" dirty="0"/>
          </a:p>
          <a:p>
            <a:r>
              <a:rPr lang="nl-NL" sz="2200" dirty="0"/>
              <a:t>De beroepsmatige organisatie</a:t>
            </a:r>
          </a:p>
          <a:p>
            <a:pPr marL="285750" indent="-285750">
              <a:buFont typeface="Arial" panose="020B0604020202020204" pitchFamily="34" charset="0"/>
              <a:buChar char="•"/>
            </a:pPr>
            <a:r>
              <a:rPr lang="nl-NL" sz="1800" dirty="0"/>
              <a:t>Beroepskrachten doen het primaire </a:t>
            </a:r>
            <a:r>
              <a:rPr lang="nl-NL" sz="1800" dirty="0" err="1"/>
              <a:t>process</a:t>
            </a:r>
            <a:r>
              <a:rPr lang="nl-NL" sz="1800" dirty="0"/>
              <a:t> en ze lijken te willen voorkomen dat een deel van de werkzaamheden gedaan worden door vrijwilligers (maar herkennen soms niet het vrijwilligerswerk van Bestuur, adviescommissie en in de fondsenwerving))</a:t>
            </a:r>
          </a:p>
          <a:p>
            <a:endParaRPr lang="nl-NL" dirty="0"/>
          </a:p>
        </p:txBody>
      </p:sp>
      <p:sp>
        <p:nvSpPr>
          <p:cNvPr id="4" name="Slide Number Placeholder 3">
            <a:extLst>
              <a:ext uri="{FF2B5EF4-FFF2-40B4-BE49-F238E27FC236}">
                <a16:creationId xmlns:a16="http://schemas.microsoft.com/office/drawing/2014/main" id="{CEE3FB01-393A-D4E5-1CA0-C86B6F501DE2}"/>
              </a:ext>
            </a:extLst>
          </p:cNvPr>
          <p:cNvSpPr>
            <a:spLocks noGrp="1"/>
          </p:cNvSpPr>
          <p:nvPr>
            <p:ph type="sldNum" sz="quarter" idx="12"/>
          </p:nvPr>
        </p:nvSpPr>
        <p:spPr/>
        <p:txBody>
          <a:bodyPr/>
          <a:lstStyle/>
          <a:p>
            <a:fld id="{25A8E426-1013-4DA1-9982-506C918562F2}" type="slidenum">
              <a:rPr lang="de-DE" smtClean="0"/>
              <a:t>3</a:t>
            </a:fld>
            <a:endParaRPr lang="de-DE"/>
          </a:p>
        </p:txBody>
      </p:sp>
    </p:spTree>
    <p:extLst>
      <p:ext uri="{BB962C8B-B14F-4D97-AF65-F5344CB8AC3E}">
        <p14:creationId xmlns:p14="http://schemas.microsoft.com/office/powerpoint/2010/main" val="251055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46768" y="575113"/>
            <a:ext cx="7704856" cy="2231380"/>
          </a:xfrm>
          <a:prstGeom prst="rect">
            <a:avLst/>
          </a:prstGeom>
          <a:noFill/>
          <a:ln w="9525">
            <a:noFill/>
            <a:miter lim="800000"/>
            <a:headEnd/>
            <a:tailEnd/>
          </a:ln>
        </p:spPr>
        <p:txBody>
          <a:bodyPr wrap="square">
            <a:spAutoFit/>
          </a:bodyPr>
          <a:lstStyle/>
          <a:p>
            <a:pPr algn="ctr"/>
            <a:r>
              <a:rPr lang="en-US" sz="4800" b="1" i="1" dirty="0" err="1">
                <a:solidFill>
                  <a:srgbClr val="FF6600"/>
                </a:solidFill>
              </a:rPr>
              <a:t>Vragen</a:t>
            </a:r>
            <a:r>
              <a:rPr lang="en-US" sz="4800" b="1" i="1" dirty="0">
                <a:solidFill>
                  <a:srgbClr val="FF6600"/>
                </a:solidFill>
              </a:rPr>
              <a:t>?</a:t>
            </a:r>
          </a:p>
          <a:p>
            <a:pPr algn="ctr"/>
            <a:endParaRPr lang="en-US" sz="4800" b="1" i="1" dirty="0">
              <a:solidFill>
                <a:srgbClr val="FF6600"/>
              </a:solidFill>
            </a:endParaRPr>
          </a:p>
          <a:p>
            <a:pPr algn="ctr"/>
            <a:endParaRPr lang="nl-NL" sz="4300" dirty="0"/>
          </a:p>
        </p:txBody>
      </p:sp>
      <p:pic>
        <p:nvPicPr>
          <p:cNvPr id="2" name="Picture 2" descr="https://pbs.twimg.com/media/B_XR78eUgAA47gQ.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192" y="1844825"/>
            <a:ext cx="4390896" cy="4210802"/>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844825"/>
            <a:ext cx="4241857" cy="4071416"/>
          </a:xfrm>
          <a:prstGeom prst="rect">
            <a:avLst/>
          </a:prstGeom>
        </p:spPr>
      </p:pic>
    </p:spTree>
    <p:extLst>
      <p:ext uri="{BB962C8B-B14F-4D97-AF65-F5344CB8AC3E}">
        <p14:creationId xmlns:p14="http://schemas.microsoft.com/office/powerpoint/2010/main" val="230246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F33526-D0E9-6A43-17FC-6B6401740B17}"/>
              </a:ext>
            </a:extLst>
          </p:cNvPr>
          <p:cNvSpPr>
            <a:spLocks noGrp="1"/>
          </p:cNvSpPr>
          <p:nvPr>
            <p:ph type="ctrTitle"/>
          </p:nvPr>
        </p:nvSpPr>
        <p:spPr/>
        <p:txBody>
          <a:bodyPr/>
          <a:lstStyle/>
          <a:p>
            <a:r>
              <a:rPr lang="nl-NL" sz="3600" dirty="0">
                <a:solidFill>
                  <a:srgbClr val="000000"/>
                </a:solidFill>
                <a:latin typeface="Calibri" panose="020F0502020204030204" pitchFamily="34" charset="0"/>
                <a:ea typeface="Times New Roman" panose="02020603050405020304" pitchFamily="18" charset="0"/>
              </a:rPr>
              <a:t>De grote tr</a:t>
            </a:r>
            <a:r>
              <a:rPr lang="nl-NL" sz="3600" dirty="0">
                <a:solidFill>
                  <a:srgbClr val="000000"/>
                </a:solidFill>
                <a:effectLst/>
                <a:latin typeface="Calibri" panose="020F0502020204030204" pitchFamily="34" charset="0"/>
                <a:ea typeface="Times New Roman" panose="02020603050405020304" pitchFamily="18" charset="0"/>
              </a:rPr>
              <a:t>ends</a:t>
            </a:r>
            <a:endParaRPr lang="nl-NL" dirty="0"/>
          </a:p>
        </p:txBody>
      </p:sp>
      <p:sp>
        <p:nvSpPr>
          <p:cNvPr id="6" name="Subtitle 5">
            <a:extLst>
              <a:ext uri="{FF2B5EF4-FFF2-40B4-BE49-F238E27FC236}">
                <a16:creationId xmlns:a16="http://schemas.microsoft.com/office/drawing/2014/main" id="{96512141-0E6E-A427-CE64-15AE8F88C957}"/>
              </a:ext>
            </a:extLst>
          </p:cNvPr>
          <p:cNvSpPr>
            <a:spLocks noGrp="1"/>
          </p:cNvSpPr>
          <p:nvPr>
            <p:ph type="subTitle" idx="1"/>
          </p:nvPr>
        </p:nvSpPr>
        <p:spPr/>
        <p:txBody>
          <a:bodyPr/>
          <a:lstStyle/>
          <a:p>
            <a:endParaRPr lang="nl-NL"/>
          </a:p>
        </p:txBody>
      </p:sp>
      <p:sp>
        <p:nvSpPr>
          <p:cNvPr id="7" name="Picture Placeholder 6">
            <a:extLst>
              <a:ext uri="{FF2B5EF4-FFF2-40B4-BE49-F238E27FC236}">
                <a16:creationId xmlns:a16="http://schemas.microsoft.com/office/drawing/2014/main" id="{B08BB2A8-2192-2CA1-17CB-80F9D4561EA4}"/>
              </a:ext>
            </a:extLst>
          </p:cNvPr>
          <p:cNvSpPr>
            <a:spLocks noGrp="1"/>
          </p:cNvSpPr>
          <p:nvPr>
            <p:ph type="pic" sz="quarter" idx="11"/>
          </p:nvPr>
        </p:nvSpPr>
        <p:spPr/>
        <p:txBody>
          <a:bodyPr/>
          <a:lstStyle/>
          <a:p>
            <a:endParaRPr lang="nl-NL"/>
          </a:p>
        </p:txBody>
      </p:sp>
      <p:sp>
        <p:nvSpPr>
          <p:cNvPr id="4" name="Slide Number Placeholder 3">
            <a:extLst>
              <a:ext uri="{FF2B5EF4-FFF2-40B4-BE49-F238E27FC236}">
                <a16:creationId xmlns:a16="http://schemas.microsoft.com/office/drawing/2014/main" id="{23366EF9-8AAB-B902-7759-D5102E71D93B}"/>
              </a:ext>
            </a:extLst>
          </p:cNvPr>
          <p:cNvSpPr>
            <a:spLocks noGrp="1"/>
          </p:cNvSpPr>
          <p:nvPr>
            <p:ph type="sldNum" sz="quarter" idx="4294967295"/>
          </p:nvPr>
        </p:nvSpPr>
        <p:spPr>
          <a:xfrm>
            <a:off x="8520113" y="6356350"/>
            <a:ext cx="623887" cy="365125"/>
          </a:xfrm>
        </p:spPr>
        <p:txBody>
          <a:bodyPr/>
          <a:lstStyle/>
          <a:p>
            <a:fld id="{25A8E426-1013-4DA1-9982-506C918562F2}" type="slidenum">
              <a:rPr lang="de-DE" smtClean="0"/>
              <a:t>4</a:t>
            </a:fld>
            <a:endParaRPr lang="de-DE"/>
          </a:p>
        </p:txBody>
      </p:sp>
    </p:spTree>
    <p:extLst>
      <p:ext uri="{BB962C8B-B14F-4D97-AF65-F5344CB8AC3E}">
        <p14:creationId xmlns:p14="http://schemas.microsoft.com/office/powerpoint/2010/main" val="231600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78D3-37C7-8577-651C-E975EC83A664}"/>
              </a:ext>
            </a:extLst>
          </p:cNvPr>
          <p:cNvSpPr>
            <a:spLocks noGrp="1"/>
          </p:cNvSpPr>
          <p:nvPr>
            <p:ph type="title"/>
          </p:nvPr>
        </p:nvSpPr>
        <p:spPr/>
        <p:txBody>
          <a:bodyPr/>
          <a:lstStyle/>
          <a:p>
            <a:r>
              <a:rPr lang="en-US" dirty="0" err="1"/>
              <a:t>Doen</a:t>
            </a:r>
            <a:r>
              <a:rPr lang="en-US" dirty="0"/>
              <a:t> we nu meer of minder </a:t>
            </a:r>
            <a:r>
              <a:rPr lang="en-US" dirty="0" err="1"/>
              <a:t>vrijwilligerswerk</a:t>
            </a:r>
            <a:r>
              <a:rPr lang="en-US" dirty="0"/>
              <a:t> dan 20 </a:t>
            </a:r>
            <a:r>
              <a:rPr lang="en-US" dirty="0" err="1"/>
              <a:t>jaar</a:t>
            </a:r>
            <a:r>
              <a:rPr lang="en-US" dirty="0"/>
              <a:t> </a:t>
            </a:r>
            <a:r>
              <a:rPr lang="en-US" dirty="0" err="1"/>
              <a:t>geleden</a:t>
            </a:r>
            <a:r>
              <a:rPr lang="en-US" dirty="0"/>
              <a:t>….</a:t>
            </a:r>
            <a:endParaRPr lang="nl-NL" dirty="0"/>
          </a:p>
        </p:txBody>
      </p:sp>
      <p:sp>
        <p:nvSpPr>
          <p:cNvPr id="3" name="Content Placeholder 2">
            <a:extLst>
              <a:ext uri="{FF2B5EF4-FFF2-40B4-BE49-F238E27FC236}">
                <a16:creationId xmlns:a16="http://schemas.microsoft.com/office/drawing/2014/main" id="{B89075E2-F08A-1214-1EE2-1D49641CA251}"/>
              </a:ext>
            </a:extLst>
          </p:cNvPr>
          <p:cNvSpPr>
            <a:spLocks noGrp="1"/>
          </p:cNvSpPr>
          <p:nvPr>
            <p:ph idx="1"/>
          </p:nvPr>
        </p:nvSpPr>
        <p:spPr/>
        <p:txBody>
          <a:bodyPr/>
          <a:lstStyle/>
          <a:p>
            <a:endParaRPr lang="nl-NL" dirty="0"/>
          </a:p>
        </p:txBody>
      </p:sp>
      <p:sp>
        <p:nvSpPr>
          <p:cNvPr id="4" name="Slide Number Placeholder 3">
            <a:extLst>
              <a:ext uri="{FF2B5EF4-FFF2-40B4-BE49-F238E27FC236}">
                <a16:creationId xmlns:a16="http://schemas.microsoft.com/office/drawing/2014/main" id="{A94E18A7-18AA-577A-5A7A-9B3BF5EF614B}"/>
              </a:ext>
            </a:extLst>
          </p:cNvPr>
          <p:cNvSpPr>
            <a:spLocks noGrp="1"/>
          </p:cNvSpPr>
          <p:nvPr>
            <p:ph type="sldNum" sz="quarter" idx="12"/>
          </p:nvPr>
        </p:nvSpPr>
        <p:spPr/>
        <p:txBody>
          <a:bodyPr/>
          <a:lstStyle/>
          <a:p>
            <a:fld id="{25A8E426-1013-4DA1-9982-506C918562F2}" type="slidenum">
              <a:rPr lang="de-DE" smtClean="0"/>
              <a:t>5</a:t>
            </a:fld>
            <a:endParaRPr lang="de-DE"/>
          </a:p>
        </p:txBody>
      </p:sp>
      <p:pic>
        <p:nvPicPr>
          <p:cNvPr id="5" name="Picture 4">
            <a:extLst>
              <a:ext uri="{FF2B5EF4-FFF2-40B4-BE49-F238E27FC236}">
                <a16:creationId xmlns:a16="http://schemas.microsoft.com/office/drawing/2014/main" id="{E5000D1C-596B-1108-400C-397C4C128232}"/>
              </a:ext>
            </a:extLst>
          </p:cNvPr>
          <p:cNvPicPr>
            <a:picLocks noChangeAspect="1"/>
          </p:cNvPicPr>
          <p:nvPr/>
        </p:nvPicPr>
        <p:blipFill>
          <a:blip r:embed="rId2" cstate="print"/>
          <a:srcRect/>
          <a:stretch>
            <a:fillRect/>
          </a:stretch>
        </p:blipFill>
        <p:spPr bwMode="auto">
          <a:xfrm>
            <a:off x="1042079" y="901703"/>
            <a:ext cx="6409921" cy="4197012"/>
          </a:xfrm>
          <a:prstGeom prst="rect">
            <a:avLst/>
          </a:prstGeom>
          <a:noFill/>
          <a:ln w="9525">
            <a:noFill/>
            <a:miter lim="800000"/>
            <a:headEnd/>
            <a:tailEnd/>
          </a:ln>
        </p:spPr>
      </p:pic>
      <p:sp>
        <p:nvSpPr>
          <p:cNvPr id="6" name="TextBox 5">
            <a:extLst>
              <a:ext uri="{FF2B5EF4-FFF2-40B4-BE49-F238E27FC236}">
                <a16:creationId xmlns:a16="http://schemas.microsoft.com/office/drawing/2014/main" id="{09CD0743-B5C0-6D7C-0A13-F9E59AC1CA25}"/>
              </a:ext>
            </a:extLst>
          </p:cNvPr>
          <p:cNvSpPr txBox="1"/>
          <p:nvPr/>
        </p:nvSpPr>
        <p:spPr>
          <a:xfrm>
            <a:off x="1935804" y="6356351"/>
            <a:ext cx="2160720" cy="300082"/>
          </a:xfrm>
          <a:prstGeom prst="rect">
            <a:avLst/>
          </a:prstGeom>
          <a:noFill/>
        </p:spPr>
        <p:txBody>
          <a:bodyPr wrap="none" rtlCol="0">
            <a:spAutoFit/>
          </a:bodyPr>
          <a:lstStyle/>
          <a:p>
            <a:r>
              <a:rPr lang="en-US" dirty="0"/>
              <a:t>(De Rond </a:t>
            </a:r>
            <a:r>
              <a:rPr lang="en-US" dirty="0" err="1"/>
              <a:t>en</a:t>
            </a:r>
            <a:r>
              <a:rPr lang="en-US" dirty="0"/>
              <a:t> Meijs, 2024)</a:t>
            </a:r>
            <a:endParaRPr lang="nl-NL" dirty="0"/>
          </a:p>
        </p:txBody>
      </p:sp>
      <p:sp>
        <p:nvSpPr>
          <p:cNvPr id="8" name="TextBox 7">
            <a:extLst>
              <a:ext uri="{FF2B5EF4-FFF2-40B4-BE49-F238E27FC236}">
                <a16:creationId xmlns:a16="http://schemas.microsoft.com/office/drawing/2014/main" id="{1176D003-E589-98CB-79F7-74D50A7D3E15}"/>
              </a:ext>
            </a:extLst>
          </p:cNvPr>
          <p:cNvSpPr txBox="1"/>
          <p:nvPr/>
        </p:nvSpPr>
        <p:spPr>
          <a:xfrm>
            <a:off x="488112" y="5355350"/>
            <a:ext cx="8304196" cy="584775"/>
          </a:xfrm>
          <a:prstGeom prst="rect">
            <a:avLst/>
          </a:prstGeom>
          <a:noFill/>
        </p:spPr>
        <p:txBody>
          <a:bodyPr wrap="none" rtlCol="0">
            <a:spAutoFit/>
          </a:bodyPr>
          <a:lstStyle/>
          <a:p>
            <a:r>
              <a:rPr lang="en-US" sz="1600" b="1" dirty="0"/>
              <a:t>Het </a:t>
            </a:r>
            <a:r>
              <a:rPr lang="en-US" sz="1600" b="1" dirty="0" err="1"/>
              <a:t>doen</a:t>
            </a:r>
            <a:r>
              <a:rPr lang="en-US" sz="1600" b="1" dirty="0"/>
              <a:t> van </a:t>
            </a:r>
            <a:r>
              <a:rPr lang="en-US" sz="1600" b="1" dirty="0" err="1"/>
              <a:t>vrijwilligerswerk</a:t>
            </a:r>
            <a:r>
              <a:rPr lang="en-US" sz="1600" b="1" dirty="0"/>
              <a:t> </a:t>
            </a:r>
            <a:r>
              <a:rPr lang="en-US" sz="1600" b="1" dirty="0" err="1"/>
              <a:t>wordt</a:t>
            </a:r>
            <a:r>
              <a:rPr lang="en-US" sz="1600" b="1" dirty="0"/>
              <a:t> </a:t>
            </a:r>
            <a:r>
              <a:rPr lang="en-US" sz="1600" b="1" dirty="0" err="1"/>
              <a:t>verklaard</a:t>
            </a:r>
            <a:r>
              <a:rPr lang="en-US" sz="1600" b="1" dirty="0"/>
              <a:t> door een </a:t>
            </a:r>
            <a:r>
              <a:rPr lang="en-US" sz="1600" b="1" dirty="0" err="1"/>
              <a:t>drukke</a:t>
            </a:r>
            <a:r>
              <a:rPr lang="en-US" sz="1600" b="1" dirty="0"/>
              <a:t> agenda.</a:t>
            </a:r>
          </a:p>
          <a:p>
            <a:r>
              <a:rPr lang="en-US" sz="1600" b="1" dirty="0"/>
              <a:t>Het </a:t>
            </a:r>
            <a:r>
              <a:rPr lang="en-US" sz="1600" b="1" dirty="0" err="1"/>
              <a:t>doen</a:t>
            </a:r>
            <a:r>
              <a:rPr lang="en-US" sz="1600" b="1" dirty="0"/>
              <a:t> van </a:t>
            </a:r>
            <a:r>
              <a:rPr lang="en-US" sz="1600" b="1" dirty="0" err="1"/>
              <a:t>veel</a:t>
            </a:r>
            <a:r>
              <a:rPr lang="en-US" sz="1600" b="1" dirty="0"/>
              <a:t> </a:t>
            </a:r>
            <a:r>
              <a:rPr lang="en-US" sz="1600" b="1" dirty="0" err="1"/>
              <a:t>uren</a:t>
            </a:r>
            <a:r>
              <a:rPr lang="en-US" sz="1600" b="1" dirty="0"/>
              <a:t> </a:t>
            </a:r>
            <a:r>
              <a:rPr lang="en-US" sz="1600" b="1" dirty="0" err="1"/>
              <a:t>vrijwilligerswerk</a:t>
            </a:r>
            <a:r>
              <a:rPr lang="en-US" sz="1600" b="1" dirty="0"/>
              <a:t> </a:t>
            </a:r>
            <a:r>
              <a:rPr lang="en-US" sz="1600" b="1" dirty="0" err="1"/>
              <a:t>wordt</a:t>
            </a:r>
            <a:r>
              <a:rPr lang="en-US" sz="1600" b="1" dirty="0"/>
              <a:t> </a:t>
            </a:r>
            <a:r>
              <a:rPr lang="en-US" sz="1600" b="1" dirty="0" err="1"/>
              <a:t>verklaard</a:t>
            </a:r>
            <a:r>
              <a:rPr lang="en-US" sz="1600" b="1" dirty="0"/>
              <a:t> door ‘nu </a:t>
            </a:r>
            <a:r>
              <a:rPr lang="en-US" sz="1600" b="1" dirty="0" err="1"/>
              <a:t>heb</a:t>
            </a:r>
            <a:r>
              <a:rPr lang="en-US" sz="1600" b="1" dirty="0"/>
              <a:t> </a:t>
            </a:r>
            <a:r>
              <a:rPr lang="en-US" sz="1600" b="1" dirty="0" err="1"/>
              <a:t>ik</a:t>
            </a:r>
            <a:r>
              <a:rPr lang="en-US" sz="1600" b="1" dirty="0"/>
              <a:t> meer </a:t>
            </a:r>
            <a:r>
              <a:rPr lang="en-US" sz="1600" b="1" dirty="0" err="1"/>
              <a:t>tijd</a:t>
            </a:r>
            <a:r>
              <a:rPr lang="en-US" sz="1600" b="1" dirty="0"/>
              <a:t>’.</a:t>
            </a:r>
            <a:endParaRPr lang="nl-NL" sz="1600" b="1" dirty="0"/>
          </a:p>
        </p:txBody>
      </p:sp>
      <p:sp>
        <p:nvSpPr>
          <p:cNvPr id="7" name="Footer Placeholder 3">
            <a:extLst>
              <a:ext uri="{FF2B5EF4-FFF2-40B4-BE49-F238E27FC236}">
                <a16:creationId xmlns:a16="http://schemas.microsoft.com/office/drawing/2014/main" id="{936A93F5-676A-A182-9D25-9EE465EF308A}"/>
              </a:ext>
            </a:extLst>
          </p:cNvPr>
          <p:cNvSpPr>
            <a:spLocks noGrp="1"/>
          </p:cNvSpPr>
          <p:nvPr/>
        </p:nvSpPr>
        <p:spPr>
          <a:xfrm>
            <a:off x="5492390" y="6423596"/>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314624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FC62F5-69E1-4F86-9B99-E0CB7572F299}"/>
              </a:ext>
            </a:extLst>
          </p:cNvPr>
          <p:cNvSpPr>
            <a:spLocks noGrp="1"/>
          </p:cNvSpPr>
          <p:nvPr>
            <p:ph type="title"/>
          </p:nvPr>
        </p:nvSpPr>
        <p:spPr>
          <a:xfrm>
            <a:off x="1577975" y="254000"/>
            <a:ext cx="7186613" cy="582613"/>
          </a:xfrm>
        </p:spPr>
        <p:txBody>
          <a:bodyPr/>
          <a:lstStyle/>
          <a:p>
            <a:pPr>
              <a:defRPr/>
            </a:pPr>
            <a:r>
              <a:rPr lang="en-US" sz="1350" b="1" dirty="0">
                <a:solidFill>
                  <a:schemeClr val="tx1"/>
                </a:solidFill>
              </a:rPr>
              <a:t>Prof. Dr. Lucas C. P . M. </a:t>
            </a:r>
            <a:r>
              <a:rPr lang="en-US" sz="1350" b="1" dirty="0" err="1">
                <a:solidFill>
                  <a:schemeClr val="tx1"/>
                </a:solidFill>
              </a:rPr>
              <a:t>Meijs</a:t>
            </a:r>
            <a:br>
              <a:rPr lang="en-US" sz="1350" b="1" dirty="0">
                <a:solidFill>
                  <a:schemeClr val="tx1"/>
                </a:solidFill>
              </a:rPr>
            </a:br>
            <a:endParaRPr lang="en-GB" dirty="0"/>
          </a:p>
        </p:txBody>
      </p:sp>
      <p:sp>
        <p:nvSpPr>
          <p:cNvPr id="14339" name="Content Placeholder 3">
            <a:extLst>
              <a:ext uri="{FF2B5EF4-FFF2-40B4-BE49-F238E27FC236}">
                <a16:creationId xmlns:a16="http://schemas.microsoft.com/office/drawing/2014/main" id="{BCE82BA4-6734-4FC1-9E63-0AC0D2A912F3}"/>
              </a:ext>
            </a:extLst>
          </p:cNvPr>
          <p:cNvSpPr>
            <a:spLocks noGrp="1" noChangeArrowheads="1"/>
          </p:cNvSpPr>
          <p:nvPr>
            <p:ph idx="1"/>
          </p:nvPr>
        </p:nvSpPr>
        <p:spPr>
          <a:xfrm>
            <a:off x="226219" y="1709737"/>
            <a:ext cx="4294187" cy="3206750"/>
          </a:xfrm>
        </p:spPr>
        <p:txBody>
          <a:bodyPr>
            <a:normAutofit fontScale="70000" lnSpcReduction="20000"/>
          </a:bodyPr>
          <a:lstStyle/>
          <a:p>
            <a:pPr marL="0" indent="0">
              <a:buFontTx/>
              <a:buNone/>
            </a:pPr>
            <a:endParaRPr lang="en-US" altLang="nl-NL" sz="1400" b="1" dirty="0">
              <a:solidFill>
                <a:schemeClr val="tx1"/>
              </a:solidFill>
            </a:endParaRPr>
          </a:p>
          <a:p>
            <a:pPr marL="0" indent="0">
              <a:buFontTx/>
              <a:buNone/>
            </a:pPr>
            <a:r>
              <a:rPr lang="en-US" altLang="nl-NL" sz="1400" b="1" dirty="0" err="1">
                <a:solidFill>
                  <a:schemeClr val="tx1"/>
                </a:solidFill>
              </a:rPr>
              <a:t>Hoogleraar</a:t>
            </a:r>
            <a:r>
              <a:rPr lang="en-US" altLang="nl-NL" sz="1400" b="1" dirty="0">
                <a:solidFill>
                  <a:schemeClr val="tx1"/>
                </a:solidFill>
              </a:rPr>
              <a:t> </a:t>
            </a:r>
            <a:r>
              <a:rPr lang="en-US" altLang="nl-NL" sz="1400" b="1" dirty="0" err="1">
                <a:solidFill>
                  <a:schemeClr val="tx1"/>
                </a:solidFill>
              </a:rPr>
              <a:t>Strategische</a:t>
            </a:r>
            <a:r>
              <a:rPr lang="en-US" altLang="nl-NL" sz="1400" b="1" dirty="0">
                <a:solidFill>
                  <a:schemeClr val="tx1"/>
                </a:solidFill>
              </a:rPr>
              <a:t> </a:t>
            </a:r>
            <a:r>
              <a:rPr lang="en-US" altLang="nl-NL" sz="1400" b="1" dirty="0" err="1">
                <a:solidFill>
                  <a:schemeClr val="tx1"/>
                </a:solidFill>
              </a:rPr>
              <a:t>Filantropie</a:t>
            </a:r>
            <a:r>
              <a:rPr lang="en-US" altLang="nl-NL" sz="1400" b="1" dirty="0">
                <a:solidFill>
                  <a:schemeClr val="tx1"/>
                </a:solidFill>
              </a:rPr>
              <a:t> </a:t>
            </a:r>
            <a:r>
              <a:rPr lang="en-US" altLang="nl-NL" sz="1400" b="1" dirty="0" err="1">
                <a:solidFill>
                  <a:schemeClr val="tx1"/>
                </a:solidFill>
              </a:rPr>
              <a:t>en</a:t>
            </a:r>
            <a:r>
              <a:rPr lang="en-US" altLang="nl-NL" sz="1400" b="1" dirty="0">
                <a:solidFill>
                  <a:schemeClr val="tx1"/>
                </a:solidFill>
              </a:rPr>
              <a:t> </a:t>
            </a:r>
            <a:r>
              <a:rPr lang="en-US" altLang="nl-NL" sz="1400" b="1" dirty="0" err="1">
                <a:solidFill>
                  <a:schemeClr val="tx1"/>
                </a:solidFill>
              </a:rPr>
              <a:t>Vrijwilligerswerk</a:t>
            </a:r>
            <a:r>
              <a:rPr lang="en-US" altLang="nl-NL" sz="1400" dirty="0">
                <a:solidFill>
                  <a:schemeClr val="tx1"/>
                </a:solidFill>
              </a:rPr>
              <a:t>.</a:t>
            </a:r>
          </a:p>
          <a:p>
            <a:pPr marL="0" indent="0">
              <a:buFontTx/>
              <a:buNone/>
            </a:pPr>
            <a:r>
              <a:rPr lang="en-US" altLang="nl-NL" sz="1400" dirty="0" err="1">
                <a:solidFill>
                  <a:schemeClr val="tx1"/>
                </a:solidFill>
              </a:rPr>
              <a:t>Vakgroep</a:t>
            </a:r>
            <a:r>
              <a:rPr lang="en-US" altLang="nl-NL" sz="1400" dirty="0">
                <a:solidFill>
                  <a:schemeClr val="tx1"/>
                </a:solidFill>
              </a:rPr>
              <a:t> Business-Society Management (B-SM), RSM</a:t>
            </a:r>
          </a:p>
          <a:p>
            <a:pPr marL="0" indent="0">
              <a:buFontTx/>
              <a:buNone/>
            </a:pPr>
            <a:endParaRPr lang="nl-NL" altLang="nl-NL" sz="1400" dirty="0">
              <a:solidFill>
                <a:schemeClr val="tx1"/>
              </a:solidFill>
            </a:endParaRPr>
          </a:p>
          <a:p>
            <a:pPr marL="0" indent="0">
              <a:buFontTx/>
              <a:buNone/>
            </a:pPr>
            <a:r>
              <a:rPr lang="nl-NL" altLang="nl-NL" sz="1400" dirty="0">
                <a:solidFill>
                  <a:schemeClr val="tx1"/>
                </a:solidFill>
              </a:rPr>
              <a:t>Voorzitter examencommissie RSM</a:t>
            </a:r>
          </a:p>
          <a:p>
            <a:pPr marL="0" indent="0">
              <a:buFontTx/>
              <a:buNone/>
            </a:pPr>
            <a:r>
              <a:rPr lang="nl-NL" altLang="nl-NL" sz="1400" dirty="0">
                <a:solidFill>
                  <a:schemeClr val="tx1"/>
                </a:solidFill>
              </a:rPr>
              <a:t>Bestuurslid LDE </a:t>
            </a:r>
            <a:r>
              <a:rPr lang="nl-NL" altLang="nl-NL" sz="1400" dirty="0" err="1">
                <a:solidFill>
                  <a:schemeClr val="tx1"/>
                </a:solidFill>
              </a:rPr>
              <a:t>centre</a:t>
            </a:r>
            <a:r>
              <a:rPr lang="nl-NL" altLang="nl-NL" sz="1400" dirty="0">
                <a:solidFill>
                  <a:schemeClr val="tx1"/>
                </a:solidFill>
              </a:rPr>
              <a:t> </a:t>
            </a:r>
            <a:r>
              <a:rPr lang="nl-NL" altLang="nl-NL" sz="1400" dirty="0" err="1">
                <a:solidFill>
                  <a:schemeClr val="tx1"/>
                </a:solidFill>
              </a:rPr>
              <a:t>for</a:t>
            </a:r>
            <a:r>
              <a:rPr lang="nl-NL" altLang="nl-NL" sz="1400" dirty="0">
                <a:solidFill>
                  <a:schemeClr val="tx1"/>
                </a:solidFill>
              </a:rPr>
              <a:t> </a:t>
            </a:r>
            <a:r>
              <a:rPr lang="nl-NL" altLang="nl-NL" sz="1400" dirty="0" err="1">
                <a:solidFill>
                  <a:schemeClr val="tx1"/>
                </a:solidFill>
              </a:rPr>
              <a:t>Sustainablity</a:t>
            </a:r>
            <a:endParaRPr lang="nl-NL" altLang="nl-NL" sz="1400" dirty="0">
              <a:solidFill>
                <a:schemeClr val="tx1"/>
              </a:solidFill>
            </a:endParaRPr>
          </a:p>
          <a:p>
            <a:pPr marL="0" indent="0">
              <a:buFontTx/>
              <a:buNone/>
            </a:pPr>
            <a:r>
              <a:rPr lang="nl-NL" altLang="nl-NL" sz="1400" dirty="0">
                <a:solidFill>
                  <a:schemeClr val="tx1"/>
                </a:solidFill>
              </a:rPr>
              <a:t>Voorzitter </a:t>
            </a:r>
            <a:r>
              <a:rPr lang="nl-NL" altLang="nl-NL" sz="1400" dirty="0" err="1">
                <a:solidFill>
                  <a:schemeClr val="tx1"/>
                </a:solidFill>
              </a:rPr>
              <a:t>ZonMw</a:t>
            </a:r>
            <a:r>
              <a:rPr lang="nl-NL" altLang="nl-NL" sz="1400" dirty="0">
                <a:solidFill>
                  <a:schemeClr val="tx1"/>
                </a:solidFill>
              </a:rPr>
              <a:t> commissie Actieprogramma Maatschappelijke Diensttijd</a:t>
            </a:r>
          </a:p>
          <a:p>
            <a:pPr marL="0" indent="0">
              <a:buFontTx/>
              <a:buNone/>
            </a:pPr>
            <a:endParaRPr lang="nl-NL" altLang="nl-NL" sz="1400" dirty="0">
              <a:solidFill>
                <a:schemeClr val="tx1"/>
              </a:solidFill>
            </a:endParaRPr>
          </a:p>
          <a:p>
            <a:pPr marL="0" indent="0">
              <a:buFontTx/>
              <a:buNone/>
            </a:pPr>
            <a:endParaRPr lang="nl-NL" altLang="nl-NL" sz="1400" dirty="0">
              <a:solidFill>
                <a:schemeClr val="tx1"/>
              </a:solidFill>
            </a:endParaRPr>
          </a:p>
          <a:p>
            <a:pPr marL="0" indent="0">
              <a:buFontTx/>
              <a:buNone/>
            </a:pPr>
            <a:r>
              <a:rPr lang="nl-NL" altLang="nl-NL" sz="1400" dirty="0">
                <a:solidFill>
                  <a:schemeClr val="tx1"/>
                </a:solidFill>
              </a:rPr>
              <a:t>Eerste niet USA Editor-in-Chief </a:t>
            </a:r>
            <a:r>
              <a:rPr lang="nl-NL" altLang="nl-NL" sz="1400" dirty="0" err="1">
                <a:solidFill>
                  <a:schemeClr val="tx1"/>
                </a:solidFill>
              </a:rPr>
              <a:t>Nonprofit</a:t>
            </a:r>
            <a:r>
              <a:rPr lang="nl-NL" altLang="nl-NL" sz="1400" dirty="0">
                <a:solidFill>
                  <a:schemeClr val="tx1"/>
                </a:solidFill>
              </a:rPr>
              <a:t> </a:t>
            </a:r>
            <a:r>
              <a:rPr lang="nl-NL" altLang="nl-NL" sz="1400" dirty="0" err="1">
                <a:solidFill>
                  <a:schemeClr val="tx1"/>
                </a:solidFill>
              </a:rPr>
              <a:t>and</a:t>
            </a:r>
            <a:r>
              <a:rPr lang="nl-NL" altLang="nl-NL" sz="1400" dirty="0">
                <a:solidFill>
                  <a:schemeClr val="tx1"/>
                </a:solidFill>
              </a:rPr>
              <a:t> </a:t>
            </a:r>
            <a:r>
              <a:rPr lang="nl-NL" altLang="nl-NL" sz="1400" dirty="0" err="1">
                <a:solidFill>
                  <a:schemeClr val="tx1"/>
                </a:solidFill>
              </a:rPr>
              <a:t>Voluntary</a:t>
            </a:r>
            <a:r>
              <a:rPr lang="nl-NL" altLang="nl-NL" sz="1400" dirty="0">
                <a:solidFill>
                  <a:schemeClr val="tx1"/>
                </a:solidFill>
              </a:rPr>
              <a:t> </a:t>
            </a:r>
            <a:r>
              <a:rPr lang="nl-NL" altLang="nl-NL" sz="1400" dirty="0" err="1">
                <a:solidFill>
                  <a:schemeClr val="tx1"/>
                </a:solidFill>
              </a:rPr>
              <a:t>quarterly</a:t>
            </a:r>
            <a:r>
              <a:rPr lang="nl-NL" altLang="nl-NL" sz="1400" dirty="0">
                <a:solidFill>
                  <a:schemeClr val="tx1"/>
                </a:solidFill>
              </a:rPr>
              <a:t> (NVSQ) (2010-2016)</a:t>
            </a:r>
          </a:p>
          <a:p>
            <a:pPr marL="0" indent="0">
              <a:buFontTx/>
              <a:buNone/>
            </a:pPr>
            <a:r>
              <a:rPr lang="nl-NL" altLang="nl-NL" sz="1400" dirty="0">
                <a:solidFill>
                  <a:schemeClr val="tx1"/>
                </a:solidFill>
              </a:rPr>
              <a:t>Raadslid Raad voor Maatschappelijke Ontwikkeling (RMO) (2009-2015)</a:t>
            </a:r>
          </a:p>
          <a:p>
            <a:pPr marL="0" indent="0">
              <a:buFontTx/>
              <a:buNone/>
            </a:pPr>
            <a:r>
              <a:rPr lang="nl-NL" altLang="nl-NL" sz="1400" dirty="0">
                <a:solidFill>
                  <a:schemeClr val="tx1"/>
                </a:solidFill>
              </a:rPr>
              <a:t>Lid commissie vrijwilligersbeleid VWS (2001-2007)</a:t>
            </a:r>
          </a:p>
          <a:p>
            <a:pPr marL="0" indent="0">
              <a:buFontTx/>
              <a:buNone/>
            </a:pPr>
            <a:endParaRPr lang="en-US" altLang="nl-NL" sz="1400" dirty="0">
              <a:solidFill>
                <a:schemeClr val="tx1"/>
              </a:solidFill>
            </a:endParaRPr>
          </a:p>
          <a:p>
            <a:pPr marL="0" indent="0">
              <a:buFontTx/>
              <a:buNone/>
            </a:pPr>
            <a:r>
              <a:rPr lang="en-US" altLang="nl-NL" sz="1400" dirty="0">
                <a:solidFill>
                  <a:schemeClr val="tx1"/>
                </a:solidFill>
              </a:rPr>
              <a:t>Tel: +31 10 408 1921</a:t>
            </a:r>
          </a:p>
          <a:p>
            <a:pPr marL="0" indent="0">
              <a:buFontTx/>
              <a:buNone/>
            </a:pPr>
            <a:r>
              <a:rPr lang="en-US" altLang="nl-NL" sz="1400" dirty="0">
                <a:solidFill>
                  <a:schemeClr val="tx1"/>
                </a:solidFill>
              </a:rPr>
              <a:t>Email: lmeys@rsm.nl</a:t>
            </a:r>
          </a:p>
          <a:p>
            <a:pPr marL="0" indent="0">
              <a:buFontTx/>
              <a:buNone/>
            </a:pPr>
            <a:r>
              <a:rPr lang="en-US" altLang="nl-NL" sz="1400" dirty="0">
                <a:solidFill>
                  <a:schemeClr val="tx1"/>
                </a:solidFill>
              </a:rPr>
              <a:t>Mandeville T11-59</a:t>
            </a:r>
          </a:p>
        </p:txBody>
      </p:sp>
      <p:sp>
        <p:nvSpPr>
          <p:cNvPr id="5" name="TextBox 4">
            <a:extLst>
              <a:ext uri="{FF2B5EF4-FFF2-40B4-BE49-F238E27FC236}">
                <a16:creationId xmlns:a16="http://schemas.microsoft.com/office/drawing/2014/main" id="{04A5E4AC-636E-4622-A5C0-CDDC1436BB97}"/>
              </a:ext>
            </a:extLst>
          </p:cNvPr>
          <p:cNvSpPr txBox="1"/>
          <p:nvPr/>
        </p:nvSpPr>
        <p:spPr>
          <a:xfrm>
            <a:off x="4481513" y="1346200"/>
            <a:ext cx="4249737" cy="6167458"/>
          </a:xfrm>
          <a:prstGeom prst="rect">
            <a:avLst/>
          </a:prstGeom>
          <a:noFill/>
        </p:spPr>
        <p:txBody>
          <a:bodyPr>
            <a:spAutoFit/>
          </a:bodyPr>
          <a:lstStyle/>
          <a:p>
            <a:pPr defTabSz="668466">
              <a:defRPr/>
            </a:pPr>
            <a:endParaRPr lang="en-US" sz="1026" b="1" u="sng" dirty="0">
              <a:solidFill>
                <a:srgbClr val="00275D"/>
              </a:solidFill>
              <a:latin typeface="Arial"/>
            </a:endParaRPr>
          </a:p>
          <a:p>
            <a:pPr defTabSz="668466">
              <a:defRPr/>
            </a:pPr>
            <a:r>
              <a:rPr lang="en-US" sz="1400" b="1" u="sng" dirty="0" err="1">
                <a:solidFill>
                  <a:srgbClr val="00275D"/>
                </a:solidFill>
                <a:latin typeface="Arial"/>
              </a:rPr>
              <a:t>Onderzoek</a:t>
            </a:r>
            <a:endParaRPr lang="en-US" sz="1400" b="1" u="sng" dirty="0">
              <a:solidFill>
                <a:srgbClr val="00275D"/>
              </a:solidFill>
              <a:latin typeface="Arial"/>
            </a:endParaRPr>
          </a:p>
          <a:p>
            <a:pPr marL="183259" indent="-183259" defTabSz="668466">
              <a:buFont typeface="Wingdings" panose="05000000000000000000" pitchFamily="2" charset="2"/>
              <a:buChar char="ü"/>
              <a:defRPr/>
            </a:pPr>
            <a:r>
              <a:rPr lang="en-US" sz="1400" dirty="0" err="1">
                <a:solidFill>
                  <a:srgbClr val="00275D"/>
                </a:solidFill>
                <a:latin typeface="Arial"/>
              </a:rPr>
              <a:t>Vrijwilligersmanagement</a:t>
            </a:r>
            <a:endParaRPr lang="en-US" sz="1400" dirty="0">
              <a:solidFill>
                <a:srgbClr val="00275D"/>
              </a:solidFill>
              <a:latin typeface="Arial"/>
            </a:endParaRPr>
          </a:p>
          <a:p>
            <a:pPr marL="183259" indent="-183259" defTabSz="668466">
              <a:buFont typeface="Wingdings" panose="05000000000000000000" pitchFamily="2" charset="2"/>
              <a:buChar char="ü"/>
              <a:defRPr/>
            </a:pPr>
            <a:r>
              <a:rPr lang="en-US" sz="1400" dirty="0">
                <a:solidFill>
                  <a:srgbClr val="00275D"/>
                </a:solidFill>
                <a:latin typeface="Arial"/>
              </a:rPr>
              <a:t>Involved learning</a:t>
            </a:r>
          </a:p>
          <a:p>
            <a:pPr marL="183259" indent="-183259" defTabSz="668466">
              <a:buFont typeface="Wingdings" panose="05000000000000000000" pitchFamily="2" charset="2"/>
              <a:buChar char="ü"/>
              <a:defRPr/>
            </a:pPr>
            <a:r>
              <a:rPr lang="en-US" sz="1400" dirty="0">
                <a:solidFill>
                  <a:srgbClr val="00275D"/>
                </a:solidFill>
                <a:latin typeface="Arial"/>
              </a:rPr>
              <a:t>Civil society</a:t>
            </a:r>
          </a:p>
          <a:p>
            <a:pPr marL="183259" indent="-183259" defTabSz="668466">
              <a:buFont typeface="Wingdings" panose="05000000000000000000" pitchFamily="2" charset="2"/>
              <a:buChar char="ü"/>
              <a:defRPr/>
            </a:pPr>
            <a:r>
              <a:rPr lang="en-US" sz="1400" dirty="0" err="1">
                <a:solidFill>
                  <a:srgbClr val="00275D"/>
                </a:solidFill>
                <a:latin typeface="Arial"/>
              </a:rPr>
              <a:t>Derde</a:t>
            </a:r>
            <a:r>
              <a:rPr lang="en-US" sz="1400" dirty="0">
                <a:solidFill>
                  <a:srgbClr val="00275D"/>
                </a:solidFill>
                <a:latin typeface="Arial"/>
              </a:rPr>
              <a:t> </a:t>
            </a:r>
            <a:r>
              <a:rPr lang="en-US" sz="1400" dirty="0" err="1">
                <a:solidFill>
                  <a:srgbClr val="00275D"/>
                </a:solidFill>
                <a:latin typeface="Arial"/>
              </a:rPr>
              <a:t>partijen</a:t>
            </a:r>
            <a:r>
              <a:rPr lang="en-US" sz="1400" dirty="0">
                <a:solidFill>
                  <a:srgbClr val="00275D"/>
                </a:solidFill>
                <a:latin typeface="Arial"/>
              </a:rPr>
              <a:t> </a:t>
            </a:r>
            <a:r>
              <a:rPr lang="en-US" sz="1400" dirty="0" err="1">
                <a:solidFill>
                  <a:srgbClr val="00275D"/>
                </a:solidFill>
                <a:latin typeface="Arial"/>
              </a:rPr>
              <a:t>betrokkenheid</a:t>
            </a:r>
            <a:endParaRPr lang="en-US" sz="1400" dirty="0">
              <a:solidFill>
                <a:srgbClr val="00275D"/>
              </a:solidFill>
              <a:latin typeface="Arial"/>
            </a:endParaRPr>
          </a:p>
          <a:p>
            <a:pPr defTabSz="668466">
              <a:defRPr/>
            </a:pPr>
            <a:endParaRPr lang="en-US" sz="1400" b="1" u="sng" dirty="0">
              <a:solidFill>
                <a:srgbClr val="00275D"/>
              </a:solidFill>
              <a:latin typeface="Arial"/>
            </a:endParaRPr>
          </a:p>
          <a:p>
            <a:pPr defTabSz="668466">
              <a:defRPr/>
            </a:pPr>
            <a:r>
              <a:rPr lang="en-US" sz="1400" b="1" u="sng" dirty="0" err="1">
                <a:solidFill>
                  <a:srgbClr val="00275D"/>
                </a:solidFill>
                <a:latin typeface="Arial"/>
              </a:rPr>
              <a:t>Onderwijs</a:t>
            </a:r>
            <a:endParaRPr lang="en-US" sz="1400" b="1" u="sng" dirty="0">
              <a:solidFill>
                <a:srgbClr val="00275D"/>
              </a:solidFill>
              <a:latin typeface="Arial"/>
            </a:endParaRPr>
          </a:p>
          <a:p>
            <a:pPr marL="183259" indent="-183259" defTabSz="668466">
              <a:buFont typeface="Wingdings" panose="05000000000000000000" pitchFamily="2" charset="2"/>
              <a:buChar char="ü"/>
              <a:defRPr/>
            </a:pPr>
            <a:r>
              <a:rPr lang="nl-NL" sz="1400" dirty="0">
                <a:solidFill>
                  <a:srgbClr val="00275D"/>
                </a:solidFill>
                <a:latin typeface="Arial"/>
              </a:rPr>
              <a:t>Learning </a:t>
            </a:r>
            <a:r>
              <a:rPr lang="nl-NL" sz="1400" dirty="0" err="1">
                <a:solidFill>
                  <a:srgbClr val="00275D"/>
                </a:solidFill>
                <a:latin typeface="Arial"/>
              </a:rPr>
              <a:t>by</a:t>
            </a:r>
            <a:r>
              <a:rPr lang="nl-NL" sz="1400" dirty="0">
                <a:solidFill>
                  <a:srgbClr val="00275D"/>
                </a:solidFill>
                <a:latin typeface="Arial"/>
              </a:rPr>
              <a:t> </a:t>
            </a:r>
            <a:r>
              <a:rPr lang="nl-NL" sz="1400" dirty="0" err="1">
                <a:solidFill>
                  <a:srgbClr val="00275D"/>
                </a:solidFill>
                <a:latin typeface="Arial"/>
              </a:rPr>
              <a:t>Doing</a:t>
            </a:r>
            <a:r>
              <a:rPr lang="nl-NL" sz="1400" dirty="0">
                <a:solidFill>
                  <a:srgbClr val="00275D"/>
                </a:solidFill>
                <a:latin typeface="Arial"/>
              </a:rPr>
              <a:t>: Consulting </a:t>
            </a:r>
            <a:r>
              <a:rPr lang="nl-NL" sz="1400" dirty="0" err="1">
                <a:solidFill>
                  <a:srgbClr val="00275D"/>
                </a:solidFill>
                <a:latin typeface="Arial"/>
              </a:rPr>
              <a:t>to</a:t>
            </a:r>
            <a:r>
              <a:rPr lang="nl-NL" sz="1400" dirty="0">
                <a:solidFill>
                  <a:srgbClr val="00275D"/>
                </a:solidFill>
                <a:latin typeface="Arial"/>
              </a:rPr>
              <a:t> </a:t>
            </a:r>
            <a:r>
              <a:rPr lang="nl-NL" sz="1400" dirty="0" err="1">
                <a:solidFill>
                  <a:srgbClr val="00275D"/>
                </a:solidFill>
                <a:latin typeface="Arial"/>
              </a:rPr>
              <a:t>Social</a:t>
            </a:r>
            <a:r>
              <a:rPr lang="nl-NL" sz="1400" dirty="0">
                <a:solidFill>
                  <a:srgbClr val="00275D"/>
                </a:solidFill>
                <a:latin typeface="Arial"/>
              </a:rPr>
              <a:t> Entrepreneurs (Bachelor)</a:t>
            </a:r>
          </a:p>
          <a:p>
            <a:pPr marL="183259" indent="-183259" defTabSz="668466">
              <a:buFont typeface="Wingdings" panose="05000000000000000000" pitchFamily="2" charset="2"/>
              <a:buChar char="ü"/>
              <a:defRPr/>
            </a:pPr>
            <a:r>
              <a:rPr lang="nl-NL" sz="1400" dirty="0" err="1">
                <a:solidFill>
                  <a:srgbClr val="00275D"/>
                </a:solidFill>
                <a:latin typeface="Arial"/>
              </a:rPr>
              <a:t>Effective</a:t>
            </a:r>
            <a:r>
              <a:rPr lang="nl-NL" sz="1400" dirty="0">
                <a:solidFill>
                  <a:srgbClr val="00275D"/>
                </a:solidFill>
                <a:latin typeface="Arial"/>
              </a:rPr>
              <a:t> Management of NGO/</a:t>
            </a:r>
            <a:r>
              <a:rPr lang="nl-NL" sz="1400" dirty="0" err="1">
                <a:solidFill>
                  <a:srgbClr val="00275D"/>
                </a:solidFill>
                <a:latin typeface="Arial"/>
              </a:rPr>
              <a:t>NPOs</a:t>
            </a:r>
            <a:r>
              <a:rPr lang="nl-NL" sz="1400" dirty="0">
                <a:solidFill>
                  <a:srgbClr val="00275D"/>
                </a:solidFill>
                <a:latin typeface="Arial"/>
              </a:rPr>
              <a:t> (Master)</a:t>
            </a:r>
          </a:p>
          <a:p>
            <a:pPr marL="183259" indent="-183259" defTabSz="668466">
              <a:buFont typeface="Wingdings" panose="05000000000000000000" pitchFamily="2" charset="2"/>
              <a:buChar char="ü"/>
              <a:defRPr/>
            </a:pPr>
            <a:r>
              <a:rPr lang="nl-NL" sz="1400" dirty="0">
                <a:solidFill>
                  <a:srgbClr val="00275D"/>
                </a:solidFill>
                <a:latin typeface="Arial"/>
              </a:rPr>
              <a:t>Master thesis coach / co-reader</a:t>
            </a:r>
          </a:p>
          <a:p>
            <a:pPr marL="183259" indent="-183259" defTabSz="668466">
              <a:buFont typeface="Wingdings" panose="05000000000000000000" pitchFamily="2" charset="2"/>
              <a:buChar char="ü"/>
              <a:defRPr/>
            </a:pPr>
            <a:endParaRPr lang="nl-NL" sz="1400" dirty="0">
              <a:solidFill>
                <a:srgbClr val="00275D"/>
              </a:solidFill>
              <a:latin typeface="Arial"/>
            </a:endParaRPr>
          </a:p>
          <a:p>
            <a:pPr defTabSz="668466">
              <a:defRPr/>
            </a:pPr>
            <a:r>
              <a:rPr lang="en-US" sz="1400" b="1" u="sng" dirty="0" err="1">
                <a:solidFill>
                  <a:srgbClr val="00275D"/>
                </a:solidFill>
                <a:latin typeface="Arial"/>
              </a:rPr>
              <a:t>Vrijwilligerswerk</a:t>
            </a:r>
            <a:r>
              <a:rPr lang="en-US" sz="1400" b="1" u="sng" dirty="0">
                <a:solidFill>
                  <a:srgbClr val="00275D"/>
                </a:solidFill>
                <a:latin typeface="Arial"/>
              </a:rPr>
              <a:t> (</a:t>
            </a:r>
            <a:r>
              <a:rPr lang="en-US" sz="1400" b="1" u="sng" dirty="0" err="1">
                <a:solidFill>
                  <a:srgbClr val="00275D"/>
                </a:solidFill>
                <a:latin typeface="Arial"/>
              </a:rPr>
              <a:t>huidig</a:t>
            </a:r>
            <a:r>
              <a:rPr lang="en-US" sz="1400" b="1" u="sng" dirty="0">
                <a:solidFill>
                  <a:srgbClr val="00275D"/>
                </a:solidFill>
                <a:latin typeface="Arial"/>
              </a:rPr>
              <a:t>)</a:t>
            </a:r>
          </a:p>
          <a:p>
            <a:pPr marL="183259" indent="-183259" defTabSz="668466">
              <a:buFont typeface="Wingdings" panose="05000000000000000000" pitchFamily="2" charset="2"/>
              <a:buChar char="ü"/>
              <a:defRPr/>
            </a:pPr>
            <a:r>
              <a:rPr lang="nl-NL" sz="1400" dirty="0">
                <a:solidFill>
                  <a:srgbClr val="00275D"/>
                </a:solidFill>
                <a:latin typeface="Arial"/>
              </a:rPr>
              <a:t>Verhalenhuis Belvédère</a:t>
            </a:r>
          </a:p>
          <a:p>
            <a:pPr marL="183259" indent="-183259" defTabSz="668466">
              <a:buFont typeface="Wingdings" panose="05000000000000000000" pitchFamily="2" charset="2"/>
              <a:buChar char="ü"/>
              <a:defRPr/>
            </a:pPr>
            <a:r>
              <a:rPr lang="nl-NL" sz="1400" dirty="0" err="1">
                <a:solidFill>
                  <a:srgbClr val="00275D"/>
                </a:solidFill>
                <a:latin typeface="Arial"/>
              </a:rPr>
              <a:t>Fairtrade</a:t>
            </a:r>
            <a:r>
              <a:rPr lang="nl-NL" sz="1400" dirty="0">
                <a:solidFill>
                  <a:srgbClr val="00275D"/>
                </a:solidFill>
                <a:latin typeface="Arial"/>
              </a:rPr>
              <a:t> gemeenten NL</a:t>
            </a:r>
          </a:p>
          <a:p>
            <a:pPr marL="183259" indent="-183259" defTabSz="668466">
              <a:buFont typeface="Wingdings" panose="05000000000000000000" pitchFamily="2" charset="2"/>
              <a:buChar char="ü"/>
              <a:defRPr/>
            </a:pPr>
            <a:r>
              <a:rPr lang="nl-NL" sz="1400" dirty="0">
                <a:solidFill>
                  <a:srgbClr val="00275D"/>
                </a:solidFill>
                <a:latin typeface="Arial"/>
              </a:rPr>
              <a:t>Rotterdam Voor Goed (sociaal ondernemerschap)</a:t>
            </a:r>
          </a:p>
          <a:p>
            <a:pPr marL="183259" indent="-183259" defTabSz="668466">
              <a:buFont typeface="Wingdings" panose="05000000000000000000" pitchFamily="2" charset="2"/>
              <a:buChar char="ü"/>
              <a:defRPr/>
            </a:pPr>
            <a:endParaRPr lang="nl-NL" sz="1400" dirty="0">
              <a:solidFill>
                <a:srgbClr val="00275D"/>
              </a:solidFill>
              <a:latin typeface="Arial"/>
            </a:endParaRPr>
          </a:p>
          <a:p>
            <a:pPr defTabSz="668466">
              <a:defRPr/>
            </a:pPr>
            <a:r>
              <a:rPr lang="nl-NL" sz="1400" b="1" dirty="0">
                <a:solidFill>
                  <a:srgbClr val="EF8213"/>
                </a:solidFill>
                <a:latin typeface="Arial"/>
              </a:rPr>
              <a:t>Lees onze Nederlandse publicaties, interviews en blogs op </a:t>
            </a:r>
          </a:p>
          <a:p>
            <a:pPr defTabSz="668466">
              <a:defRPr/>
            </a:pPr>
            <a:r>
              <a:rPr lang="nl-NL" sz="1400" b="1" dirty="0">
                <a:solidFill>
                  <a:srgbClr val="EF8213"/>
                </a:solidFill>
                <a:latin typeface="Arial"/>
                <a:hlinkClick r:id="rId3"/>
              </a:rPr>
              <a:t>www.rsm.nl/vrijwilligerswerk</a:t>
            </a:r>
            <a:r>
              <a:rPr lang="nl-NL" sz="1400" b="1" dirty="0">
                <a:solidFill>
                  <a:srgbClr val="EF8213"/>
                </a:solidFill>
                <a:latin typeface="Arial"/>
              </a:rPr>
              <a:t> </a:t>
            </a:r>
          </a:p>
          <a:p>
            <a:pPr defTabSz="668466">
              <a:defRPr/>
            </a:pPr>
            <a:endParaRPr lang="nl-NL" sz="1400" b="1" dirty="0">
              <a:solidFill>
                <a:srgbClr val="EF8213"/>
              </a:solidFill>
              <a:latin typeface="Arial"/>
            </a:endParaRPr>
          </a:p>
          <a:p>
            <a:pPr defTabSz="668466">
              <a:defRPr/>
            </a:pPr>
            <a:endParaRPr lang="nl-NL" sz="1400" dirty="0">
              <a:solidFill>
                <a:srgbClr val="00275D"/>
              </a:solidFill>
              <a:latin typeface="Arial"/>
            </a:endParaRPr>
          </a:p>
          <a:p>
            <a:pPr marL="183259" indent="-183259" defTabSz="668466">
              <a:buFont typeface="Wingdings" panose="05000000000000000000" pitchFamily="2" charset="2"/>
              <a:buChar char="ü"/>
              <a:defRPr/>
            </a:pPr>
            <a:endParaRPr lang="nl-NL" sz="1400" dirty="0">
              <a:solidFill>
                <a:srgbClr val="00275D"/>
              </a:solidFill>
              <a:latin typeface="Arial"/>
            </a:endParaRPr>
          </a:p>
          <a:p>
            <a:pPr defTabSz="668466">
              <a:defRPr/>
            </a:pPr>
            <a:endParaRPr lang="nl-NL" sz="1400" dirty="0">
              <a:solidFill>
                <a:srgbClr val="00275D"/>
              </a:solidFill>
              <a:latin typeface="Arial"/>
            </a:endParaRPr>
          </a:p>
          <a:p>
            <a:pPr marL="183259" indent="-183259" defTabSz="668466">
              <a:buFont typeface="Wingdings" panose="05000000000000000000" pitchFamily="2" charset="2"/>
              <a:buChar char="ü"/>
              <a:defRPr/>
            </a:pPr>
            <a:endParaRPr lang="nl-NL" sz="1400" dirty="0">
              <a:solidFill>
                <a:srgbClr val="00275D"/>
              </a:solidFill>
              <a:latin typeface="Arial"/>
            </a:endParaRPr>
          </a:p>
          <a:p>
            <a:pPr marL="183259" indent="-183259" defTabSz="668466">
              <a:buFont typeface="Wingdings" panose="05000000000000000000" pitchFamily="2" charset="2"/>
              <a:buChar char="ü"/>
              <a:defRPr/>
            </a:pPr>
            <a:endParaRPr lang="nl-NL" sz="1026" dirty="0">
              <a:solidFill>
                <a:srgbClr val="00275D"/>
              </a:solidFill>
              <a:latin typeface="Arial"/>
            </a:endParaRPr>
          </a:p>
          <a:p>
            <a:pPr>
              <a:defRPr/>
            </a:pPr>
            <a:endParaRPr lang="en-GB" sz="1026" dirty="0">
              <a:solidFill>
                <a:srgbClr val="6A5546"/>
              </a:solidFill>
            </a:endParaRPr>
          </a:p>
        </p:txBody>
      </p:sp>
      <p:sp>
        <p:nvSpPr>
          <p:cNvPr id="14341" name="Picture Placeholder 1">
            <a:extLst>
              <a:ext uri="{FF2B5EF4-FFF2-40B4-BE49-F238E27FC236}">
                <a16:creationId xmlns:a16="http://schemas.microsoft.com/office/drawing/2014/main" id="{071F4CCD-5E3C-424C-A1EA-325929D58E41}"/>
              </a:ext>
            </a:extLst>
          </p:cNvPr>
          <p:cNvSpPr>
            <a:spLocks noGrp="1" noChangeArrowheads="1" noTextEdit="1"/>
          </p:cNvSpPr>
          <p:nvPr>
            <p:ph type="pic" idx="13"/>
          </p:nvPr>
        </p:nvSpPr>
        <p:spPr>
          <a:xfrm>
            <a:off x="219075" y="457200"/>
            <a:ext cx="704850" cy="742950"/>
          </a:xfrm>
        </p:spPr>
        <p:txBody>
          <a:bodyPr/>
          <a:lstStyle/>
          <a:p>
            <a:endParaRPr lang="nl-NL"/>
          </a:p>
        </p:txBody>
      </p:sp>
      <p:pic>
        <p:nvPicPr>
          <p:cNvPr id="14342" name="Picture 7">
            <a:extLst>
              <a:ext uri="{FF2B5EF4-FFF2-40B4-BE49-F238E27FC236}">
                <a16:creationId xmlns:a16="http://schemas.microsoft.com/office/drawing/2014/main" id="{39FE1B22-7356-4AC3-87BB-B4A93021C6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6888" y="1047750"/>
            <a:ext cx="69056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3">
            <a:extLst>
              <a:ext uri="{FF2B5EF4-FFF2-40B4-BE49-F238E27FC236}">
                <a16:creationId xmlns:a16="http://schemas.microsoft.com/office/drawing/2014/main" id="{E8F95CFD-616F-55AC-AD14-8BDDB692790E}"/>
              </a:ext>
            </a:extLst>
          </p:cNvPr>
          <p:cNvSpPr>
            <a:spLocks noGrp="1"/>
          </p:cNvSpPr>
          <p:nvPr/>
        </p:nvSpPr>
        <p:spPr>
          <a:xfrm>
            <a:off x="5492390" y="6433756"/>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13063852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outdoor object&#10;&#10;Description automatically generated">
            <a:extLst>
              <a:ext uri="{FF2B5EF4-FFF2-40B4-BE49-F238E27FC236}">
                <a16:creationId xmlns:a16="http://schemas.microsoft.com/office/drawing/2014/main" id="{418A004C-DE1E-4058-B187-41165BA9C38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03444" y="3333889"/>
            <a:ext cx="2574956" cy="1931217"/>
          </a:xfrm>
        </p:spPr>
      </p:pic>
      <p:sp>
        <p:nvSpPr>
          <p:cNvPr id="13" name="TextBox 12">
            <a:extLst>
              <a:ext uri="{FF2B5EF4-FFF2-40B4-BE49-F238E27FC236}">
                <a16:creationId xmlns:a16="http://schemas.microsoft.com/office/drawing/2014/main" id="{5710729F-5EF1-427E-B65A-E5B34EA8BCC3}"/>
              </a:ext>
            </a:extLst>
          </p:cNvPr>
          <p:cNvSpPr txBox="1"/>
          <p:nvPr/>
        </p:nvSpPr>
        <p:spPr>
          <a:xfrm>
            <a:off x="2442183" y="934612"/>
            <a:ext cx="2965680" cy="1708160"/>
          </a:xfrm>
          <a:prstGeom prst="rect">
            <a:avLst/>
          </a:prstGeom>
          <a:noFill/>
        </p:spPr>
        <p:txBody>
          <a:bodyPr wrap="square" rtlCol="0">
            <a:spAutoFit/>
          </a:bodyPr>
          <a:lstStyle/>
          <a:p>
            <a:r>
              <a:rPr lang="en-US" sz="2100" b="1" dirty="0"/>
              <a:t>(</a:t>
            </a:r>
            <a:r>
              <a:rPr lang="en-US" sz="2100" b="1" dirty="0" err="1"/>
              <a:t>Potentiele</a:t>
            </a:r>
            <a:r>
              <a:rPr lang="en-US" sz="2100" b="1" dirty="0"/>
              <a:t>) </a:t>
            </a:r>
            <a:r>
              <a:rPr lang="en-US" sz="2100" b="1" dirty="0" err="1"/>
              <a:t>vrijwilligers</a:t>
            </a:r>
            <a:r>
              <a:rPr lang="en-US" sz="2100" b="1" dirty="0"/>
              <a:t> </a:t>
            </a:r>
            <a:r>
              <a:rPr lang="en-US" sz="2100" b="1" dirty="0" err="1"/>
              <a:t>bieden</a:t>
            </a:r>
            <a:r>
              <a:rPr lang="en-US" sz="2100" b="1" dirty="0"/>
              <a:t> </a:t>
            </a:r>
            <a:r>
              <a:rPr lang="en-US" sz="2100" b="1" dirty="0" err="1"/>
              <a:t>vrijwillige</a:t>
            </a:r>
            <a:r>
              <a:rPr lang="en-US" sz="2100" b="1" dirty="0"/>
              <a:t> </a:t>
            </a:r>
            <a:r>
              <a:rPr lang="en-US" sz="2100" b="1" dirty="0" err="1"/>
              <a:t>energie</a:t>
            </a:r>
            <a:r>
              <a:rPr lang="en-US" sz="2100" b="1" dirty="0"/>
              <a:t> </a:t>
            </a:r>
            <a:r>
              <a:rPr lang="en-US" sz="2100" b="1" dirty="0" err="1"/>
              <a:t>aan</a:t>
            </a:r>
            <a:r>
              <a:rPr lang="en-US" sz="2100" b="1" dirty="0"/>
              <a:t> om </a:t>
            </a:r>
            <a:r>
              <a:rPr lang="en-US" sz="2100" b="1" dirty="0" err="1"/>
              <a:t>vrijwilligerswerk</a:t>
            </a:r>
            <a:r>
              <a:rPr lang="en-US" sz="2100" b="1" dirty="0"/>
              <a:t> te </a:t>
            </a:r>
            <a:r>
              <a:rPr lang="en-US" sz="2100" b="1" dirty="0" err="1"/>
              <a:t>worden</a:t>
            </a:r>
            <a:endParaRPr lang="nl-NL" sz="2100" b="1" dirty="0"/>
          </a:p>
        </p:txBody>
      </p:sp>
      <p:pic>
        <p:nvPicPr>
          <p:cNvPr id="1030" name="Picture 6" descr="The possibilities are endless!">
            <a:extLst>
              <a:ext uri="{FF2B5EF4-FFF2-40B4-BE49-F238E27FC236}">
                <a16:creationId xmlns:a16="http://schemas.microsoft.com/office/drawing/2014/main" id="{62A1E296-E4CF-4AC2-B4B5-DC85021F2D39}"/>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716944" y="3310909"/>
            <a:ext cx="2938526" cy="195999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2BD4A21-DAC5-4CFB-B313-7AE35EDA75FB}"/>
              </a:ext>
            </a:extLst>
          </p:cNvPr>
          <p:cNvSpPr txBox="1"/>
          <p:nvPr/>
        </p:nvSpPr>
        <p:spPr>
          <a:xfrm>
            <a:off x="5798843" y="907587"/>
            <a:ext cx="3233573" cy="1708160"/>
          </a:xfrm>
          <a:prstGeom prst="rect">
            <a:avLst/>
          </a:prstGeom>
          <a:noFill/>
        </p:spPr>
        <p:txBody>
          <a:bodyPr wrap="square" rtlCol="0">
            <a:spAutoFit/>
          </a:bodyPr>
          <a:lstStyle/>
          <a:p>
            <a:r>
              <a:rPr lang="en-US" sz="2100" b="1" dirty="0" err="1"/>
              <a:t>Organisaties</a:t>
            </a:r>
            <a:r>
              <a:rPr lang="en-US" sz="2100" b="1" dirty="0"/>
              <a:t> </a:t>
            </a:r>
            <a:r>
              <a:rPr lang="en-US" sz="2100" b="1" dirty="0" err="1"/>
              <a:t>bieden</a:t>
            </a:r>
            <a:r>
              <a:rPr lang="en-US" sz="2100" b="1" dirty="0"/>
              <a:t> </a:t>
            </a:r>
            <a:r>
              <a:rPr lang="en-US" sz="2100" b="1" dirty="0" err="1"/>
              <a:t>vrijwillige</a:t>
            </a:r>
            <a:r>
              <a:rPr lang="en-US" sz="2100" b="1" dirty="0"/>
              <a:t> </a:t>
            </a:r>
            <a:r>
              <a:rPr lang="en-US" sz="2100" b="1" dirty="0" err="1"/>
              <a:t>energie</a:t>
            </a:r>
            <a:r>
              <a:rPr lang="en-US" sz="2100" b="1" dirty="0"/>
              <a:t> een </a:t>
            </a:r>
            <a:r>
              <a:rPr lang="en-US" sz="2100" b="1" dirty="0" err="1"/>
              <a:t>kans</a:t>
            </a:r>
            <a:r>
              <a:rPr lang="en-US" sz="2100" b="1" dirty="0"/>
              <a:t> om </a:t>
            </a:r>
            <a:r>
              <a:rPr lang="en-US" sz="2100" b="1" dirty="0" err="1"/>
              <a:t>vrijwilligerswerk</a:t>
            </a:r>
            <a:r>
              <a:rPr lang="en-US" sz="2100" b="1" dirty="0"/>
              <a:t> te </a:t>
            </a:r>
            <a:r>
              <a:rPr lang="en-US" sz="2100" b="1" dirty="0" err="1"/>
              <a:t>worden</a:t>
            </a:r>
            <a:endParaRPr lang="nl-NL" sz="2100" b="1" dirty="0"/>
          </a:p>
        </p:txBody>
      </p:sp>
      <p:sp>
        <p:nvSpPr>
          <p:cNvPr id="3" name="TextBox 2">
            <a:extLst>
              <a:ext uri="{FF2B5EF4-FFF2-40B4-BE49-F238E27FC236}">
                <a16:creationId xmlns:a16="http://schemas.microsoft.com/office/drawing/2014/main" id="{4C94989A-006A-221C-92D7-0C256429BC9A}"/>
              </a:ext>
            </a:extLst>
          </p:cNvPr>
          <p:cNvSpPr txBox="1"/>
          <p:nvPr/>
        </p:nvSpPr>
        <p:spPr>
          <a:xfrm>
            <a:off x="2401470" y="6293312"/>
            <a:ext cx="6630947" cy="715581"/>
          </a:xfrm>
          <a:prstGeom prst="rect">
            <a:avLst/>
          </a:prstGeom>
          <a:noFill/>
        </p:spPr>
        <p:txBody>
          <a:bodyPr wrap="square" rtlCol="0">
            <a:spAutoFit/>
          </a:bodyPr>
          <a:lstStyle/>
          <a:p>
            <a:r>
              <a:rPr lang="nl-NL" b="1" i="0" dirty="0">
                <a:solidFill>
                  <a:srgbClr val="000000"/>
                </a:solidFill>
                <a:effectLst/>
                <a:latin typeface="Suisse Intl"/>
              </a:rPr>
              <a:t>Dierenvoedselbank Friesland heeft dringend behoefte aan geld en vrijwilligers. </a:t>
            </a:r>
            <a:r>
              <a:rPr lang="nl-NL" b="1" i="0" dirty="0" err="1">
                <a:solidFill>
                  <a:srgbClr val="000000"/>
                </a:solidFill>
                <a:effectLst/>
                <a:latin typeface="Suisse Intl"/>
              </a:rPr>
              <a:t>Omrop</a:t>
            </a:r>
            <a:r>
              <a:rPr lang="nl-NL" b="1" i="0" dirty="0">
                <a:solidFill>
                  <a:srgbClr val="000000"/>
                </a:solidFill>
                <a:effectLst/>
                <a:latin typeface="Suisse Intl"/>
              </a:rPr>
              <a:t> </a:t>
            </a:r>
            <a:r>
              <a:rPr lang="nl-NL" b="1" i="0" dirty="0" err="1">
                <a:solidFill>
                  <a:srgbClr val="000000"/>
                </a:solidFill>
                <a:effectLst/>
                <a:latin typeface="Suisse Intl"/>
              </a:rPr>
              <a:t>Fryslan</a:t>
            </a:r>
            <a:r>
              <a:rPr lang="nl-NL" b="1" i="0" dirty="0">
                <a:solidFill>
                  <a:srgbClr val="000000"/>
                </a:solidFill>
                <a:effectLst/>
                <a:latin typeface="Suisse Intl"/>
              </a:rPr>
              <a:t>, 18/1/2022</a:t>
            </a:r>
          </a:p>
          <a:p>
            <a:endParaRPr lang="nl-NL" dirty="0"/>
          </a:p>
        </p:txBody>
      </p:sp>
      <p:pic>
        <p:nvPicPr>
          <p:cNvPr id="2" name="Picture 3" descr="A picture containing eaten&#10;&#10;Description automatically generated">
            <a:extLst>
              <a:ext uri="{FF2B5EF4-FFF2-40B4-BE49-F238E27FC236}">
                <a16:creationId xmlns:a16="http://schemas.microsoft.com/office/drawing/2014/main" id="{FE2E62C8-9C36-22C8-54DF-3C6A34D90BB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4071" y="2770651"/>
            <a:ext cx="1415539" cy="1085154"/>
          </a:xfrm>
          <a:prstGeom prst="rect">
            <a:avLst/>
          </a:prstGeom>
        </p:spPr>
      </p:pic>
      <p:pic>
        <p:nvPicPr>
          <p:cNvPr id="4" name="Picture 3">
            <a:extLst>
              <a:ext uri="{FF2B5EF4-FFF2-40B4-BE49-F238E27FC236}">
                <a16:creationId xmlns:a16="http://schemas.microsoft.com/office/drawing/2014/main" id="{E2B8A4A1-8E6F-2070-DA8D-733355FDC2B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4071" y="3946628"/>
            <a:ext cx="1446871" cy="1085154"/>
          </a:xfrm>
          <a:prstGeom prst="rect">
            <a:avLst/>
          </a:prstGeom>
        </p:spPr>
      </p:pic>
      <p:pic>
        <p:nvPicPr>
          <p:cNvPr id="5" name="Picture 10">
            <a:extLst>
              <a:ext uri="{FF2B5EF4-FFF2-40B4-BE49-F238E27FC236}">
                <a16:creationId xmlns:a16="http://schemas.microsoft.com/office/drawing/2014/main" id="{4F8E4E88-AA4B-EF99-5007-9F26E706E547}"/>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88404" y="5122605"/>
            <a:ext cx="1446871" cy="1085154"/>
          </a:xfrm>
          <a:prstGeom prst="rect">
            <a:avLst/>
          </a:prstGeom>
        </p:spPr>
      </p:pic>
      <p:sp>
        <p:nvSpPr>
          <p:cNvPr id="6" name="TextBox 11">
            <a:extLst>
              <a:ext uri="{FF2B5EF4-FFF2-40B4-BE49-F238E27FC236}">
                <a16:creationId xmlns:a16="http://schemas.microsoft.com/office/drawing/2014/main" id="{D003AD93-A897-9BB1-06A2-5340711C2C4E}"/>
              </a:ext>
            </a:extLst>
          </p:cNvPr>
          <p:cNvSpPr txBox="1"/>
          <p:nvPr/>
        </p:nvSpPr>
        <p:spPr>
          <a:xfrm flipV="1">
            <a:off x="5894960" y="4084591"/>
            <a:ext cx="2732980" cy="92333"/>
          </a:xfrm>
          <a:prstGeom prst="rect">
            <a:avLst/>
          </a:prstGeom>
          <a:noFill/>
        </p:spPr>
        <p:txBody>
          <a:bodyPr wrap="square" lIns="0" tIns="0" rIns="0" bIns="0" rtlCol="0">
            <a:spAutoFit/>
          </a:bodyPr>
          <a:lstStyle/>
          <a:p>
            <a:r>
              <a:rPr lang="nl-NL" sz="600" dirty="0" err="1">
                <a:solidFill>
                  <a:schemeClr val="bg1"/>
                </a:solidFill>
                <a:latin typeface="Arial" panose="020B0604020202020204"/>
                <a:hlinkClick r:id="rId10" tooltip="https://www.flickr.com/photos/76798465@N00/4169369269">
                  <a:extLst>
                    <a:ext uri="{A12FA001-AC4F-418D-AE19-62706E023703}">
                      <ahyp:hlinkClr xmlns:ahyp="http://schemas.microsoft.com/office/drawing/2018/hyperlinkcolor" val="tx"/>
                    </a:ext>
                  </a:extLst>
                </a:hlinkClick>
              </a:rPr>
              <a:t>This</a:t>
            </a:r>
            <a:r>
              <a:rPr lang="nl-NL" sz="600" dirty="0">
                <a:solidFill>
                  <a:schemeClr val="bg1"/>
                </a:solidFill>
                <a:latin typeface="Arial" panose="020B0604020202020204"/>
                <a:hlinkClick r:id="rId10" tooltip="https://www.flickr.com/photos/76798465@N00/4169369269">
                  <a:extLst>
                    <a:ext uri="{A12FA001-AC4F-418D-AE19-62706E023703}">
                      <ahyp:hlinkClr xmlns:ahyp="http://schemas.microsoft.com/office/drawing/2018/hyperlinkcolor" val="tx"/>
                    </a:ext>
                  </a:extLst>
                </a:hlinkClick>
              </a:rPr>
              <a:t> Photo</a:t>
            </a:r>
            <a:r>
              <a:rPr lang="nl-NL" sz="600" dirty="0">
                <a:solidFill>
                  <a:schemeClr val="bg1"/>
                </a:solidFill>
                <a:latin typeface="Arial" panose="020B0604020202020204"/>
              </a:rPr>
              <a:t> </a:t>
            </a:r>
            <a:r>
              <a:rPr lang="nl-NL" sz="600" dirty="0" err="1">
                <a:solidFill>
                  <a:schemeClr val="bg1"/>
                </a:solidFill>
                <a:latin typeface="Arial" panose="020B0604020202020204"/>
              </a:rPr>
              <a:t>by</a:t>
            </a:r>
            <a:r>
              <a:rPr lang="nl-NL" sz="600" dirty="0">
                <a:solidFill>
                  <a:schemeClr val="bg1"/>
                </a:solidFill>
                <a:latin typeface="Arial" panose="020B0604020202020204"/>
              </a:rPr>
              <a:t> </a:t>
            </a:r>
            <a:r>
              <a:rPr lang="nl-NL" sz="600" dirty="0" err="1">
                <a:solidFill>
                  <a:schemeClr val="bg1"/>
                </a:solidFill>
                <a:latin typeface="Arial" panose="020B0604020202020204"/>
              </a:rPr>
              <a:t>Unknown</a:t>
            </a:r>
            <a:r>
              <a:rPr lang="nl-NL" sz="600" dirty="0">
                <a:solidFill>
                  <a:schemeClr val="bg1"/>
                </a:solidFill>
                <a:latin typeface="Arial" panose="020B0604020202020204"/>
              </a:rPr>
              <a:t> Author is </a:t>
            </a:r>
            <a:r>
              <a:rPr lang="nl-NL" sz="600" dirty="0" err="1">
                <a:solidFill>
                  <a:schemeClr val="bg1"/>
                </a:solidFill>
                <a:latin typeface="Arial" panose="020B0604020202020204"/>
              </a:rPr>
              <a:t>licensed</a:t>
            </a:r>
            <a:r>
              <a:rPr lang="nl-NL" sz="600" dirty="0">
                <a:solidFill>
                  <a:schemeClr val="bg1"/>
                </a:solidFill>
                <a:latin typeface="Arial" panose="020B0604020202020204"/>
              </a:rPr>
              <a:t> </a:t>
            </a:r>
            <a:r>
              <a:rPr lang="nl-NL" sz="600" dirty="0" err="1">
                <a:solidFill>
                  <a:schemeClr val="bg1"/>
                </a:solidFill>
                <a:latin typeface="Arial" panose="020B0604020202020204"/>
              </a:rPr>
              <a:t>under</a:t>
            </a:r>
            <a:r>
              <a:rPr lang="nl-NL" sz="600" dirty="0">
                <a:solidFill>
                  <a:schemeClr val="bg1"/>
                </a:solidFill>
                <a:latin typeface="Arial" panose="020B0604020202020204"/>
              </a:rPr>
              <a:t> </a:t>
            </a:r>
            <a:r>
              <a:rPr lang="nl-NL" sz="600" dirty="0">
                <a:solidFill>
                  <a:schemeClr val="bg1"/>
                </a:solidFill>
                <a:latin typeface="Arial" panose="020B0604020202020204"/>
                <a:hlinkClick r:id="rId11" tooltip="https://creativecommons.org/licenses/by-nc-sa/3.0/">
                  <a:extLst>
                    <a:ext uri="{A12FA001-AC4F-418D-AE19-62706E023703}">
                      <ahyp:hlinkClr xmlns:ahyp="http://schemas.microsoft.com/office/drawing/2018/hyperlinkcolor" val="tx"/>
                    </a:ext>
                  </a:extLst>
                </a:hlinkClick>
              </a:rPr>
              <a:t>CC BY-SA-NC</a:t>
            </a:r>
            <a:endParaRPr lang="nl-NL" sz="600" dirty="0">
              <a:solidFill>
                <a:schemeClr val="bg1"/>
              </a:solidFill>
              <a:latin typeface="Arial" panose="020B0604020202020204"/>
            </a:endParaRPr>
          </a:p>
        </p:txBody>
      </p:sp>
      <p:sp>
        <p:nvSpPr>
          <p:cNvPr id="7" name="TextBox 6">
            <a:extLst>
              <a:ext uri="{FF2B5EF4-FFF2-40B4-BE49-F238E27FC236}">
                <a16:creationId xmlns:a16="http://schemas.microsoft.com/office/drawing/2014/main" id="{D3C688C5-5866-75D2-A171-B2B0806CD4F2}"/>
              </a:ext>
            </a:extLst>
          </p:cNvPr>
          <p:cNvSpPr txBox="1"/>
          <p:nvPr/>
        </p:nvSpPr>
        <p:spPr>
          <a:xfrm>
            <a:off x="104071" y="864556"/>
            <a:ext cx="2192586" cy="1708160"/>
          </a:xfrm>
          <a:prstGeom prst="rect">
            <a:avLst/>
          </a:prstGeom>
          <a:noFill/>
        </p:spPr>
        <p:txBody>
          <a:bodyPr wrap="square" rtlCol="0">
            <a:spAutoFit/>
          </a:bodyPr>
          <a:lstStyle/>
          <a:p>
            <a:r>
              <a:rPr lang="en-US" sz="2100" b="1" dirty="0"/>
              <a:t>Een </a:t>
            </a:r>
            <a:r>
              <a:rPr lang="en-US" sz="2100" b="1" dirty="0" err="1"/>
              <a:t>samenleving</a:t>
            </a:r>
            <a:r>
              <a:rPr lang="en-US" sz="2100" b="1" dirty="0"/>
              <a:t> </a:t>
            </a:r>
            <a:r>
              <a:rPr lang="en-US" sz="2100" b="1" dirty="0" err="1"/>
              <a:t>heeft</a:t>
            </a:r>
            <a:r>
              <a:rPr lang="en-US" sz="2100" b="1" dirty="0"/>
              <a:t> </a:t>
            </a:r>
            <a:r>
              <a:rPr lang="en-US" sz="2100" b="1" dirty="0" err="1"/>
              <a:t>bronnen</a:t>
            </a:r>
            <a:r>
              <a:rPr lang="en-US" sz="2100" b="1" dirty="0"/>
              <a:t> van </a:t>
            </a:r>
            <a:r>
              <a:rPr lang="en-US" sz="2100" b="1" dirty="0" err="1"/>
              <a:t>vrijwillige</a:t>
            </a:r>
            <a:r>
              <a:rPr lang="en-US" sz="2100" b="1" dirty="0"/>
              <a:t> </a:t>
            </a:r>
            <a:r>
              <a:rPr lang="en-US" sz="2100" b="1" dirty="0" err="1"/>
              <a:t>energie</a:t>
            </a:r>
            <a:endParaRPr lang="nl-NL" sz="2100" b="1" dirty="0"/>
          </a:p>
        </p:txBody>
      </p:sp>
      <p:sp>
        <p:nvSpPr>
          <p:cNvPr id="8" name="Titel 1">
            <a:extLst>
              <a:ext uri="{FF2B5EF4-FFF2-40B4-BE49-F238E27FC236}">
                <a16:creationId xmlns:a16="http://schemas.microsoft.com/office/drawing/2014/main" id="{D35C8DAF-F3E1-8A43-9CA9-2CF6C9540F88}"/>
              </a:ext>
            </a:extLst>
          </p:cNvPr>
          <p:cNvSpPr>
            <a:spLocks noGrp="1"/>
          </p:cNvSpPr>
          <p:nvPr>
            <p:ph type="title"/>
          </p:nvPr>
        </p:nvSpPr>
        <p:spPr>
          <a:xfrm>
            <a:off x="367200" y="206897"/>
            <a:ext cx="7084800" cy="478936"/>
          </a:xfrm>
        </p:spPr>
        <p:txBody>
          <a:bodyPr/>
          <a:lstStyle/>
          <a:p>
            <a:r>
              <a:rPr lang="nl-NL" sz="2400" dirty="0">
                <a:solidFill>
                  <a:schemeClr val="tx1"/>
                </a:solidFill>
                <a:latin typeface="Calibri" panose="020F0502020204030204" pitchFamily="34" charset="0"/>
                <a:cs typeface="Calibri" panose="020F0502020204030204" pitchFamily="34" charset="0"/>
              </a:rPr>
              <a:t>De drie stappen van betrokkenheid in tijd…..</a:t>
            </a:r>
          </a:p>
        </p:txBody>
      </p:sp>
      <p:sp>
        <p:nvSpPr>
          <p:cNvPr id="9" name="Footer Placeholder 3">
            <a:extLst>
              <a:ext uri="{FF2B5EF4-FFF2-40B4-BE49-F238E27FC236}">
                <a16:creationId xmlns:a16="http://schemas.microsoft.com/office/drawing/2014/main" id="{AB7BB087-8F08-DD55-190C-241952BBF90D}"/>
              </a:ext>
            </a:extLst>
          </p:cNvPr>
          <p:cNvSpPr>
            <a:spLocks noGrp="1"/>
          </p:cNvSpPr>
          <p:nvPr/>
        </p:nvSpPr>
        <p:spPr>
          <a:xfrm>
            <a:off x="5716943" y="5612513"/>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325883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jdelijke aanduiding voor inhoud 2"/>
          <p:cNvSpPr>
            <a:spLocks noGrp="1"/>
          </p:cNvSpPr>
          <p:nvPr>
            <p:ph idx="1"/>
          </p:nvPr>
        </p:nvSpPr>
        <p:spPr/>
        <p:txBody>
          <a:bodyPr/>
          <a:lstStyle/>
          <a:p>
            <a:endParaRPr lang="en-GB" altLang="nl-NL" dirty="0"/>
          </a:p>
          <a:p>
            <a:endParaRPr lang="en-GB" altLang="nl-NL" dirty="0"/>
          </a:p>
          <a:p>
            <a:endParaRPr lang="en-GB" altLang="nl-NL" dirty="0"/>
          </a:p>
          <a:p>
            <a:pPr lvl="1">
              <a:buFontTx/>
              <a:buNone/>
            </a:pPr>
            <a:endParaRPr lang="en-GB" altLang="nl-NL" dirty="0"/>
          </a:p>
          <a:p>
            <a:pPr lvl="1">
              <a:buFontTx/>
              <a:buNone/>
            </a:pPr>
            <a:endParaRPr lang="en-GB" altLang="nl-NL" dirty="0"/>
          </a:p>
        </p:txBody>
      </p:sp>
      <p:sp>
        <p:nvSpPr>
          <p:cNvPr id="13316" name="Text Box 5"/>
          <p:cNvSpPr txBox="1">
            <a:spLocks noChangeArrowheads="1"/>
          </p:cNvSpPr>
          <p:nvPr/>
        </p:nvSpPr>
        <p:spPr bwMode="auto">
          <a:xfrm>
            <a:off x="5367338" y="301228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endParaRPr lang="nl-NL" altLang="nl-NL" sz="1350">
              <a:latin typeface="Arial" charset="0"/>
            </a:endParaRPr>
          </a:p>
        </p:txBody>
      </p:sp>
      <p:pic>
        <p:nvPicPr>
          <p:cNvPr id="13317" name="Picture 7" descr="slotmachine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6663" y="2965790"/>
            <a:ext cx="1660983" cy="108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1"/>
          <p:cNvSpPr txBox="1">
            <a:spLocks noChangeArrowheads="1"/>
          </p:cNvSpPr>
          <p:nvPr/>
        </p:nvSpPr>
        <p:spPr bwMode="auto">
          <a:xfrm>
            <a:off x="1628736" y="2247900"/>
            <a:ext cx="1543179"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dirty="0"/>
              <a:t>Bereidheid</a:t>
            </a:r>
          </a:p>
        </p:txBody>
      </p:sp>
      <p:sp>
        <p:nvSpPr>
          <p:cNvPr id="13319" name="Text Box 14"/>
          <p:cNvSpPr txBox="1">
            <a:spLocks noChangeArrowheads="1"/>
          </p:cNvSpPr>
          <p:nvPr/>
        </p:nvSpPr>
        <p:spPr bwMode="auto">
          <a:xfrm>
            <a:off x="3453964" y="2247900"/>
            <a:ext cx="1949316"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a:t>Bekwaamheid</a:t>
            </a:r>
          </a:p>
        </p:txBody>
      </p:sp>
      <p:sp>
        <p:nvSpPr>
          <p:cNvPr id="13320" name="Text Box 15"/>
          <p:cNvSpPr txBox="1">
            <a:spLocks noChangeArrowheads="1"/>
          </p:cNvSpPr>
          <p:nvPr/>
        </p:nvSpPr>
        <p:spPr bwMode="auto">
          <a:xfrm>
            <a:off x="5688769" y="2247901"/>
            <a:ext cx="2292615"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dirty="0"/>
              <a:t>Beschikbaarheid</a:t>
            </a:r>
          </a:p>
        </p:txBody>
      </p:sp>
      <p:sp>
        <p:nvSpPr>
          <p:cNvPr id="13322" name="Text Box 14"/>
          <p:cNvSpPr txBox="1">
            <a:spLocks noChangeArrowheads="1"/>
          </p:cNvSpPr>
          <p:nvPr/>
        </p:nvSpPr>
        <p:spPr bwMode="auto">
          <a:xfrm>
            <a:off x="2706957" y="5075712"/>
            <a:ext cx="4095095"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b="1" dirty="0">
                <a:solidFill>
                  <a:srgbClr val="FF0000"/>
                </a:solidFill>
              </a:rPr>
              <a:t>Kansen voor vrijwillige energie</a:t>
            </a:r>
          </a:p>
        </p:txBody>
      </p:sp>
      <p:sp>
        <p:nvSpPr>
          <p:cNvPr id="13324" name="Tekstvak 11"/>
          <p:cNvSpPr txBox="1">
            <a:spLocks noChangeArrowheads="1"/>
          </p:cNvSpPr>
          <p:nvPr/>
        </p:nvSpPr>
        <p:spPr bwMode="auto">
          <a:xfrm>
            <a:off x="1369948" y="6059618"/>
            <a:ext cx="494879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en-US" altLang="nl-NL" sz="900" dirty="0">
                <a:latin typeface="Arial" charset="0"/>
              </a:rPr>
              <a:t>Meijs, L.C.P.M. &amp; Brudney, J. L. (2007). </a:t>
            </a:r>
            <a:r>
              <a:rPr lang="en-GB" altLang="nl-NL" sz="900" dirty="0">
                <a:latin typeface="Arial" charset="0"/>
              </a:rPr>
              <a:t>Winning volunteer scenarios: </a:t>
            </a:r>
          </a:p>
          <a:p>
            <a:pPr eaLnBrk="1" hangingPunct="1">
              <a:spcBef>
                <a:spcPct val="0"/>
              </a:spcBef>
              <a:buFontTx/>
              <a:buNone/>
            </a:pPr>
            <a:r>
              <a:rPr lang="en-GB" altLang="nl-NL" sz="900" dirty="0">
                <a:latin typeface="Arial" charset="0"/>
              </a:rPr>
              <a:t>The soul of a new machine. </a:t>
            </a:r>
            <a:r>
              <a:rPr lang="en-GB" altLang="nl-NL" sz="900" i="1" dirty="0">
                <a:latin typeface="Arial" charset="0"/>
              </a:rPr>
              <a:t>International Journal of Volunteer Administration</a:t>
            </a:r>
            <a:r>
              <a:rPr lang="en-GB" altLang="nl-NL" sz="900" dirty="0">
                <a:latin typeface="Arial" charset="0"/>
              </a:rPr>
              <a:t>, </a:t>
            </a:r>
            <a:r>
              <a:rPr lang="en-GB" altLang="nl-NL" sz="900" i="1" dirty="0">
                <a:latin typeface="Arial" charset="0"/>
              </a:rPr>
              <a:t>XXIV</a:t>
            </a:r>
            <a:r>
              <a:rPr lang="en-GB" altLang="nl-NL" sz="900" dirty="0">
                <a:latin typeface="Arial" charset="0"/>
              </a:rPr>
              <a:t>(6), 68-79.</a:t>
            </a:r>
            <a:endParaRPr lang="nl-NL" altLang="nl-NL" sz="900" dirty="0">
              <a:latin typeface="Arial" charset="0"/>
            </a:endParaRPr>
          </a:p>
          <a:p>
            <a:pPr eaLnBrk="1" hangingPunct="1">
              <a:spcBef>
                <a:spcPct val="0"/>
              </a:spcBef>
              <a:buFontTx/>
              <a:buNone/>
            </a:pPr>
            <a:endParaRPr lang="nl-NL" altLang="nl-NL" sz="1350" dirty="0">
              <a:latin typeface="Arial" charset="0"/>
            </a:endParaRPr>
          </a:p>
        </p:txBody>
      </p:sp>
      <p:sp>
        <p:nvSpPr>
          <p:cNvPr id="12" name="Text Box 11">
            <a:extLst>
              <a:ext uri="{FF2B5EF4-FFF2-40B4-BE49-F238E27FC236}">
                <a16:creationId xmlns:a16="http://schemas.microsoft.com/office/drawing/2014/main" id="{EFC8F0E1-0633-452A-87A2-E23556C660F7}"/>
              </a:ext>
            </a:extLst>
          </p:cNvPr>
          <p:cNvSpPr txBox="1">
            <a:spLocks noChangeArrowheads="1"/>
          </p:cNvSpPr>
          <p:nvPr/>
        </p:nvSpPr>
        <p:spPr bwMode="auto">
          <a:xfrm>
            <a:off x="1633538" y="4472496"/>
            <a:ext cx="1543179"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a:t>Bereidheid</a:t>
            </a:r>
          </a:p>
        </p:txBody>
      </p:sp>
      <p:sp>
        <p:nvSpPr>
          <p:cNvPr id="13" name="Text Box 14">
            <a:extLst>
              <a:ext uri="{FF2B5EF4-FFF2-40B4-BE49-F238E27FC236}">
                <a16:creationId xmlns:a16="http://schemas.microsoft.com/office/drawing/2014/main" id="{32EE8FA7-D576-4013-9E2C-2F84BD2DCFA9}"/>
              </a:ext>
            </a:extLst>
          </p:cNvPr>
          <p:cNvSpPr txBox="1">
            <a:spLocks noChangeArrowheads="1"/>
          </p:cNvSpPr>
          <p:nvPr/>
        </p:nvSpPr>
        <p:spPr bwMode="auto">
          <a:xfrm>
            <a:off x="3462338" y="4472496"/>
            <a:ext cx="1949316"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a:t>Bekwaamheid</a:t>
            </a:r>
          </a:p>
        </p:txBody>
      </p:sp>
      <p:sp>
        <p:nvSpPr>
          <p:cNvPr id="14" name="Text Box 15">
            <a:extLst>
              <a:ext uri="{FF2B5EF4-FFF2-40B4-BE49-F238E27FC236}">
                <a16:creationId xmlns:a16="http://schemas.microsoft.com/office/drawing/2014/main" id="{222D75CE-F2A5-40D3-B5FF-C0CDF634134F}"/>
              </a:ext>
            </a:extLst>
          </p:cNvPr>
          <p:cNvSpPr txBox="1">
            <a:spLocks noChangeArrowheads="1"/>
          </p:cNvSpPr>
          <p:nvPr/>
        </p:nvSpPr>
        <p:spPr bwMode="auto">
          <a:xfrm>
            <a:off x="5697141" y="4472496"/>
            <a:ext cx="2239716"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a:t>Beschikbaarheid</a:t>
            </a:r>
          </a:p>
        </p:txBody>
      </p:sp>
      <p:sp>
        <p:nvSpPr>
          <p:cNvPr id="2" name="Text Box 14">
            <a:extLst>
              <a:ext uri="{FF2B5EF4-FFF2-40B4-BE49-F238E27FC236}">
                <a16:creationId xmlns:a16="http://schemas.microsoft.com/office/drawing/2014/main" id="{1634B664-58FA-49DD-BDF6-C4CE7F4CCC06}"/>
              </a:ext>
            </a:extLst>
          </p:cNvPr>
          <p:cNvSpPr txBox="1">
            <a:spLocks noChangeArrowheads="1"/>
          </p:cNvSpPr>
          <p:nvPr/>
        </p:nvSpPr>
        <p:spPr bwMode="auto">
          <a:xfrm>
            <a:off x="2510771" y="1545351"/>
            <a:ext cx="4637685" cy="46166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b="1" dirty="0">
                <a:solidFill>
                  <a:srgbClr val="FF0000"/>
                </a:solidFill>
              </a:rPr>
              <a:t>Aanbod van vrijwillige energie</a:t>
            </a:r>
          </a:p>
        </p:txBody>
      </p:sp>
      <p:sp>
        <p:nvSpPr>
          <p:cNvPr id="3" name="TextBox 2">
            <a:extLst>
              <a:ext uri="{FF2B5EF4-FFF2-40B4-BE49-F238E27FC236}">
                <a16:creationId xmlns:a16="http://schemas.microsoft.com/office/drawing/2014/main" id="{393856B1-5610-4BF7-9F22-E4DF21CDC6AB}"/>
              </a:ext>
            </a:extLst>
          </p:cNvPr>
          <p:cNvSpPr txBox="1"/>
          <p:nvPr/>
        </p:nvSpPr>
        <p:spPr>
          <a:xfrm>
            <a:off x="399103" y="113388"/>
            <a:ext cx="6838475" cy="1200329"/>
          </a:xfrm>
          <a:prstGeom prst="rect">
            <a:avLst/>
          </a:prstGeom>
          <a:noFill/>
        </p:spPr>
        <p:txBody>
          <a:bodyPr wrap="none" rtlCol="0">
            <a:spAutoFit/>
          </a:bodyPr>
          <a:lstStyle/>
          <a:p>
            <a:r>
              <a:rPr lang="en-US" sz="2400" dirty="0" err="1"/>
              <a:t>Winnende</a:t>
            </a:r>
            <a:r>
              <a:rPr lang="en-US" sz="2400" dirty="0"/>
              <a:t> </a:t>
            </a:r>
            <a:r>
              <a:rPr lang="en-US" sz="2400" dirty="0" err="1"/>
              <a:t>vrijwilligerswerk</a:t>
            </a:r>
            <a:r>
              <a:rPr lang="en-US" sz="2400" dirty="0"/>
              <a:t> scenarios: </a:t>
            </a:r>
          </a:p>
          <a:p>
            <a:endParaRPr lang="en-US" sz="2400" dirty="0"/>
          </a:p>
          <a:p>
            <a:r>
              <a:rPr lang="en-US" sz="2400" dirty="0" err="1"/>
              <a:t>Bereidheid</a:t>
            </a:r>
            <a:r>
              <a:rPr lang="en-US" sz="2400" dirty="0"/>
              <a:t>, </a:t>
            </a:r>
            <a:r>
              <a:rPr lang="en-US" sz="2400" dirty="0" err="1"/>
              <a:t>Bekwaamheid</a:t>
            </a:r>
            <a:r>
              <a:rPr lang="en-US" sz="2400" dirty="0"/>
              <a:t> </a:t>
            </a:r>
            <a:r>
              <a:rPr lang="en-US" sz="2400" dirty="0" err="1"/>
              <a:t>en</a:t>
            </a:r>
            <a:r>
              <a:rPr lang="en-US" sz="2400" dirty="0"/>
              <a:t> </a:t>
            </a:r>
            <a:r>
              <a:rPr lang="en-US" sz="2400" dirty="0" err="1"/>
              <a:t>eschikbaarheid</a:t>
            </a:r>
            <a:r>
              <a:rPr lang="en-US" sz="2400" dirty="0"/>
              <a:t> .</a:t>
            </a:r>
            <a:r>
              <a:rPr lang="en-US" sz="1600" dirty="0"/>
              <a:t> </a:t>
            </a:r>
            <a:endParaRPr lang="nl-NL" dirty="0"/>
          </a:p>
        </p:txBody>
      </p:sp>
      <p:sp>
        <p:nvSpPr>
          <p:cNvPr id="4" name="Text Box 14">
            <a:extLst>
              <a:ext uri="{FF2B5EF4-FFF2-40B4-BE49-F238E27FC236}">
                <a16:creationId xmlns:a16="http://schemas.microsoft.com/office/drawing/2014/main" id="{FA72B7ED-A684-4895-A6F5-6703C65A2F91}"/>
              </a:ext>
            </a:extLst>
          </p:cNvPr>
          <p:cNvSpPr txBox="1">
            <a:spLocks noChangeArrowheads="1"/>
          </p:cNvSpPr>
          <p:nvPr/>
        </p:nvSpPr>
        <p:spPr bwMode="auto">
          <a:xfrm>
            <a:off x="5919265" y="2965789"/>
            <a:ext cx="2152705" cy="1200329"/>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b="1" dirty="0">
                <a:solidFill>
                  <a:srgbClr val="FF0000"/>
                </a:solidFill>
              </a:rPr>
              <a:t>Plaats</a:t>
            </a:r>
          </a:p>
          <a:p>
            <a:pPr eaLnBrk="1" hangingPunct="1">
              <a:spcBef>
                <a:spcPct val="0"/>
              </a:spcBef>
              <a:buFontTx/>
              <a:buNone/>
            </a:pPr>
            <a:r>
              <a:rPr lang="nl-NL" altLang="nl-NL" sz="2400" b="1" dirty="0">
                <a:solidFill>
                  <a:srgbClr val="FF0000"/>
                </a:solidFill>
              </a:rPr>
              <a:t>Tijd </a:t>
            </a:r>
          </a:p>
          <a:p>
            <a:pPr eaLnBrk="1" hangingPunct="1">
              <a:spcBef>
                <a:spcPct val="0"/>
              </a:spcBef>
              <a:buFontTx/>
              <a:buNone/>
            </a:pPr>
            <a:r>
              <a:rPr lang="nl-NL" altLang="nl-NL" sz="2400" b="1" dirty="0">
                <a:solidFill>
                  <a:srgbClr val="FF0000"/>
                </a:solidFill>
              </a:rPr>
              <a:t>(On)afhankelijk</a:t>
            </a:r>
          </a:p>
        </p:txBody>
      </p:sp>
      <p:sp>
        <p:nvSpPr>
          <p:cNvPr id="16" name="Text Box 14">
            <a:extLst>
              <a:ext uri="{FF2B5EF4-FFF2-40B4-BE49-F238E27FC236}">
                <a16:creationId xmlns:a16="http://schemas.microsoft.com/office/drawing/2014/main" id="{65D1DA95-2AE8-47C7-AE26-B7E3F64B1D49}"/>
              </a:ext>
            </a:extLst>
          </p:cNvPr>
          <p:cNvSpPr txBox="1">
            <a:spLocks noChangeArrowheads="1"/>
          </p:cNvSpPr>
          <p:nvPr/>
        </p:nvSpPr>
        <p:spPr bwMode="auto">
          <a:xfrm>
            <a:off x="752702" y="2965603"/>
            <a:ext cx="2386807" cy="1200329"/>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0"/>
              </a:spcBef>
              <a:buFontTx/>
              <a:buNone/>
            </a:pPr>
            <a:r>
              <a:rPr lang="nl-NL" altLang="nl-NL" sz="2400" b="1" dirty="0">
                <a:solidFill>
                  <a:srgbClr val="FF0000"/>
                </a:solidFill>
              </a:rPr>
              <a:t>Vrije tijd </a:t>
            </a:r>
            <a:r>
              <a:rPr lang="nl-NL" altLang="nl-NL" sz="1800" b="1" dirty="0">
                <a:solidFill>
                  <a:srgbClr val="FF0000"/>
                </a:solidFill>
              </a:rPr>
              <a:t>(free)</a:t>
            </a:r>
          </a:p>
          <a:p>
            <a:pPr eaLnBrk="1" hangingPunct="1">
              <a:spcBef>
                <a:spcPct val="0"/>
              </a:spcBef>
              <a:buFontTx/>
              <a:buNone/>
            </a:pPr>
            <a:r>
              <a:rPr lang="nl-NL" altLang="nl-NL" sz="2400" b="1" dirty="0">
                <a:solidFill>
                  <a:srgbClr val="FF0000"/>
                </a:solidFill>
              </a:rPr>
              <a:t>Restant tijd </a:t>
            </a:r>
            <a:r>
              <a:rPr lang="nl-NL" altLang="nl-NL" sz="1800" b="1" dirty="0">
                <a:solidFill>
                  <a:srgbClr val="FF0000"/>
                </a:solidFill>
              </a:rPr>
              <a:t>(</a:t>
            </a:r>
            <a:r>
              <a:rPr lang="nl-NL" altLang="nl-NL" sz="1800" b="1" dirty="0" err="1">
                <a:solidFill>
                  <a:srgbClr val="FF0000"/>
                </a:solidFill>
              </a:rPr>
              <a:t>spare</a:t>
            </a:r>
            <a:r>
              <a:rPr lang="nl-NL" altLang="nl-NL" sz="1800" b="1" dirty="0">
                <a:solidFill>
                  <a:srgbClr val="FF0000"/>
                </a:solidFill>
              </a:rPr>
              <a:t>)</a:t>
            </a:r>
            <a:endParaRPr lang="nl-NL" altLang="nl-NL" sz="2400" b="1" dirty="0">
              <a:solidFill>
                <a:srgbClr val="FF0000"/>
              </a:solidFill>
            </a:endParaRPr>
          </a:p>
          <a:p>
            <a:pPr eaLnBrk="1" hangingPunct="1">
              <a:spcBef>
                <a:spcPct val="0"/>
              </a:spcBef>
              <a:buFontTx/>
              <a:buNone/>
            </a:pPr>
            <a:r>
              <a:rPr lang="nl-NL" altLang="nl-NL" sz="2400" b="1" dirty="0">
                <a:solidFill>
                  <a:srgbClr val="FF0000"/>
                </a:solidFill>
              </a:rPr>
              <a:t>Lummel Tijd </a:t>
            </a:r>
            <a:r>
              <a:rPr lang="nl-NL" altLang="nl-NL" sz="1500" b="1" dirty="0">
                <a:solidFill>
                  <a:srgbClr val="FF0000"/>
                </a:solidFill>
              </a:rPr>
              <a:t>(</a:t>
            </a:r>
            <a:r>
              <a:rPr lang="nl-NL" altLang="nl-NL" sz="1500" b="1" dirty="0" err="1">
                <a:solidFill>
                  <a:srgbClr val="FF0000"/>
                </a:solidFill>
              </a:rPr>
              <a:t>idle</a:t>
            </a:r>
            <a:r>
              <a:rPr lang="nl-NL" altLang="nl-NL" sz="1500" b="1" dirty="0">
                <a:solidFill>
                  <a:srgbClr val="FF0000"/>
                </a:solidFill>
              </a:rPr>
              <a:t>)</a:t>
            </a:r>
            <a:endParaRPr lang="nl-NL" altLang="nl-NL" sz="2400" b="1" dirty="0">
              <a:solidFill>
                <a:srgbClr val="FF0000"/>
              </a:solidFill>
            </a:endParaRPr>
          </a:p>
        </p:txBody>
      </p:sp>
      <p:sp>
        <p:nvSpPr>
          <p:cNvPr id="5" name="Footer Placeholder 3">
            <a:extLst>
              <a:ext uri="{FF2B5EF4-FFF2-40B4-BE49-F238E27FC236}">
                <a16:creationId xmlns:a16="http://schemas.microsoft.com/office/drawing/2014/main" id="{9BF6232E-3A16-0DF5-0C72-31FA1E765D49}"/>
              </a:ext>
            </a:extLst>
          </p:cNvPr>
          <p:cNvSpPr>
            <a:spLocks noGrp="1"/>
          </p:cNvSpPr>
          <p:nvPr/>
        </p:nvSpPr>
        <p:spPr>
          <a:xfrm>
            <a:off x="5492390" y="6423596"/>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322809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82A6E-16CD-AD14-AF6B-63A7EE2B227E}"/>
              </a:ext>
            </a:extLst>
          </p:cNvPr>
          <p:cNvSpPr>
            <a:spLocks noGrp="1"/>
          </p:cNvSpPr>
          <p:nvPr>
            <p:ph type="title"/>
          </p:nvPr>
        </p:nvSpPr>
        <p:spPr/>
        <p:txBody>
          <a:bodyPr/>
          <a:lstStyle/>
          <a:p>
            <a:r>
              <a:rPr lang="nl-NL" sz="2400" dirty="0">
                <a:solidFill>
                  <a:schemeClr val="tx1"/>
                </a:solidFill>
                <a:latin typeface="Calibri" panose="020F0502020204030204" pitchFamily="34" charset="0"/>
                <a:cs typeface="Calibri" panose="020F0502020204030204" pitchFamily="34" charset="0"/>
              </a:rPr>
              <a:t>Drie soorten vrijwillige energie /  hulpbronnen</a:t>
            </a:r>
          </a:p>
        </p:txBody>
      </p:sp>
      <p:sp>
        <p:nvSpPr>
          <p:cNvPr id="5" name="Tijdelijke aanduiding voor dianummer 4">
            <a:extLst>
              <a:ext uri="{FF2B5EF4-FFF2-40B4-BE49-F238E27FC236}">
                <a16:creationId xmlns:a16="http://schemas.microsoft.com/office/drawing/2014/main" id="{6CDECC38-D5CF-6201-B22E-1C6642B5869A}"/>
              </a:ext>
            </a:extLst>
          </p:cNvPr>
          <p:cNvSpPr>
            <a:spLocks noGrp="1"/>
          </p:cNvSpPr>
          <p:nvPr>
            <p:ph type="sldNum" sz="quarter" idx="12"/>
          </p:nvPr>
        </p:nvSpPr>
        <p:spPr/>
        <p:txBody>
          <a:bodyPr/>
          <a:lstStyle/>
          <a:p>
            <a:fld id="{25A8E426-1013-4DA1-9982-506C918562F2}" type="slidenum">
              <a:rPr lang="de-DE" smtClean="0"/>
              <a:t>9</a:t>
            </a:fld>
            <a:endParaRPr lang="de-DE"/>
          </a:p>
        </p:txBody>
      </p:sp>
      <p:pic>
        <p:nvPicPr>
          <p:cNvPr id="6" name="Picture 3" descr="A picture containing eaten&#10;&#10;Description automatically generated">
            <a:extLst>
              <a:ext uri="{FF2B5EF4-FFF2-40B4-BE49-F238E27FC236}">
                <a16:creationId xmlns:a16="http://schemas.microsoft.com/office/drawing/2014/main" id="{77C1C23C-D906-F508-1924-1ED0316682B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7200" y="1094219"/>
            <a:ext cx="2732137" cy="2094461"/>
          </a:xfrm>
          <a:prstGeom prst="rect">
            <a:avLst/>
          </a:prstGeom>
        </p:spPr>
      </p:pic>
      <p:pic>
        <p:nvPicPr>
          <p:cNvPr id="8" name="Picture 7">
            <a:extLst>
              <a:ext uri="{FF2B5EF4-FFF2-40B4-BE49-F238E27FC236}">
                <a16:creationId xmlns:a16="http://schemas.microsoft.com/office/drawing/2014/main" id="{9200AD72-5E9E-8EE3-BB2C-C4E5B121668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37961" y="1094219"/>
            <a:ext cx="2792614" cy="2094461"/>
          </a:xfrm>
          <a:prstGeom prst="rect">
            <a:avLst/>
          </a:prstGeom>
        </p:spPr>
      </p:pic>
      <p:sp>
        <p:nvSpPr>
          <p:cNvPr id="9" name="TextBox 8">
            <a:extLst>
              <a:ext uri="{FF2B5EF4-FFF2-40B4-BE49-F238E27FC236}">
                <a16:creationId xmlns:a16="http://schemas.microsoft.com/office/drawing/2014/main" id="{D46D4A44-C097-9074-AE8C-5EE73443EBF1}"/>
              </a:ext>
            </a:extLst>
          </p:cNvPr>
          <p:cNvSpPr txBox="1"/>
          <p:nvPr/>
        </p:nvSpPr>
        <p:spPr>
          <a:xfrm>
            <a:off x="3455353" y="2938411"/>
            <a:ext cx="3153513" cy="92333"/>
          </a:xfrm>
          <a:prstGeom prst="rect">
            <a:avLst/>
          </a:prstGeom>
          <a:noFill/>
        </p:spPr>
        <p:txBody>
          <a:bodyPr wrap="square" lIns="0" tIns="0" rIns="0" bIns="0" rtlCol="0">
            <a:spAutoFit/>
          </a:bodyPr>
          <a:lstStyle/>
          <a:p>
            <a:r>
              <a:rPr lang="nl-NL" sz="600" dirty="0" err="1">
                <a:solidFill>
                  <a:schemeClr val="bg1"/>
                </a:solidFill>
                <a:latin typeface="Arial" panose="020B0604020202020204"/>
                <a:hlinkClick r:id="rId5" tooltip="http://www.flickr.com/photos/bytemarks/5210685763/">
                  <a:extLst>
                    <a:ext uri="{A12FA001-AC4F-418D-AE19-62706E023703}">
                      <ahyp:hlinkClr xmlns:ahyp="http://schemas.microsoft.com/office/drawing/2018/hyperlinkcolor" val="tx"/>
                    </a:ext>
                  </a:extLst>
                </a:hlinkClick>
              </a:rPr>
              <a:t>This</a:t>
            </a:r>
            <a:r>
              <a:rPr lang="nl-NL" sz="600" dirty="0">
                <a:solidFill>
                  <a:schemeClr val="bg1"/>
                </a:solidFill>
                <a:latin typeface="Arial" panose="020B0604020202020204"/>
                <a:hlinkClick r:id="rId5" tooltip="http://www.flickr.com/photos/bytemarks/5210685763/">
                  <a:extLst>
                    <a:ext uri="{A12FA001-AC4F-418D-AE19-62706E023703}">
                      <ahyp:hlinkClr xmlns:ahyp="http://schemas.microsoft.com/office/drawing/2018/hyperlinkcolor" val="tx"/>
                    </a:ext>
                  </a:extLst>
                </a:hlinkClick>
              </a:rPr>
              <a:t> Photo</a:t>
            </a:r>
            <a:r>
              <a:rPr lang="nl-NL" sz="600" dirty="0">
                <a:solidFill>
                  <a:schemeClr val="bg1"/>
                </a:solidFill>
                <a:latin typeface="Arial" panose="020B0604020202020204"/>
              </a:rPr>
              <a:t> </a:t>
            </a:r>
            <a:r>
              <a:rPr lang="nl-NL" sz="600" dirty="0" err="1">
                <a:solidFill>
                  <a:schemeClr val="bg1"/>
                </a:solidFill>
                <a:latin typeface="Arial" panose="020B0604020202020204"/>
              </a:rPr>
              <a:t>by</a:t>
            </a:r>
            <a:r>
              <a:rPr lang="nl-NL" sz="600" dirty="0">
                <a:solidFill>
                  <a:schemeClr val="bg1"/>
                </a:solidFill>
                <a:latin typeface="Arial" panose="020B0604020202020204"/>
              </a:rPr>
              <a:t> </a:t>
            </a:r>
            <a:r>
              <a:rPr lang="nl-NL" sz="600" dirty="0" err="1">
                <a:solidFill>
                  <a:schemeClr val="bg1"/>
                </a:solidFill>
                <a:latin typeface="Arial" panose="020B0604020202020204"/>
              </a:rPr>
              <a:t>Unknown</a:t>
            </a:r>
            <a:r>
              <a:rPr lang="nl-NL" sz="600" dirty="0">
                <a:solidFill>
                  <a:schemeClr val="bg1"/>
                </a:solidFill>
                <a:latin typeface="Arial" panose="020B0604020202020204"/>
              </a:rPr>
              <a:t> Author is </a:t>
            </a:r>
            <a:r>
              <a:rPr lang="nl-NL" sz="600" dirty="0" err="1">
                <a:solidFill>
                  <a:schemeClr val="bg1"/>
                </a:solidFill>
                <a:latin typeface="Arial" panose="020B0604020202020204"/>
              </a:rPr>
              <a:t>licensed</a:t>
            </a:r>
            <a:r>
              <a:rPr lang="nl-NL" sz="600" dirty="0">
                <a:solidFill>
                  <a:schemeClr val="bg1"/>
                </a:solidFill>
                <a:latin typeface="Arial" panose="020B0604020202020204"/>
              </a:rPr>
              <a:t> </a:t>
            </a:r>
            <a:r>
              <a:rPr lang="nl-NL" sz="600" dirty="0" err="1">
                <a:solidFill>
                  <a:schemeClr val="bg1"/>
                </a:solidFill>
                <a:latin typeface="Arial" panose="020B0604020202020204"/>
              </a:rPr>
              <a:t>under</a:t>
            </a:r>
            <a:r>
              <a:rPr lang="nl-NL" sz="600" dirty="0">
                <a:solidFill>
                  <a:schemeClr val="bg1"/>
                </a:solidFill>
                <a:latin typeface="Arial" panose="020B0604020202020204"/>
              </a:rPr>
              <a:t> </a:t>
            </a:r>
            <a:r>
              <a:rPr lang="nl-NL" sz="600" dirty="0">
                <a:solidFill>
                  <a:schemeClr val="bg1"/>
                </a:solidFill>
                <a:latin typeface="Arial" panose="020B0604020202020204"/>
                <a:hlinkClick r:id="rId6" tooltip="https://creativecommons.org/licenses/by/3.0/">
                  <a:extLst>
                    <a:ext uri="{A12FA001-AC4F-418D-AE19-62706E023703}">
                      <ahyp:hlinkClr xmlns:ahyp="http://schemas.microsoft.com/office/drawing/2018/hyperlinkcolor" val="tx"/>
                    </a:ext>
                  </a:extLst>
                </a:hlinkClick>
              </a:rPr>
              <a:t>CC BY</a:t>
            </a:r>
            <a:endParaRPr lang="nl-NL" sz="600" dirty="0">
              <a:solidFill>
                <a:schemeClr val="bg1"/>
              </a:solidFill>
              <a:latin typeface="Arial" panose="020B0604020202020204"/>
            </a:endParaRPr>
          </a:p>
        </p:txBody>
      </p:sp>
      <p:pic>
        <p:nvPicPr>
          <p:cNvPr id="10" name="Picture 10">
            <a:extLst>
              <a:ext uri="{FF2B5EF4-FFF2-40B4-BE49-F238E27FC236}">
                <a16:creationId xmlns:a16="http://schemas.microsoft.com/office/drawing/2014/main" id="{3B9BAE9B-0D19-2C38-A4CB-D0D4D4BED3E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69199" y="1007333"/>
            <a:ext cx="2792613" cy="2094460"/>
          </a:xfrm>
          <a:prstGeom prst="rect">
            <a:avLst/>
          </a:prstGeom>
        </p:spPr>
      </p:pic>
      <p:sp>
        <p:nvSpPr>
          <p:cNvPr id="11" name="TextBox 11">
            <a:extLst>
              <a:ext uri="{FF2B5EF4-FFF2-40B4-BE49-F238E27FC236}">
                <a16:creationId xmlns:a16="http://schemas.microsoft.com/office/drawing/2014/main" id="{FC40A551-D613-5FED-4B65-B6ABE2038592}"/>
              </a:ext>
            </a:extLst>
          </p:cNvPr>
          <p:cNvSpPr txBox="1"/>
          <p:nvPr/>
        </p:nvSpPr>
        <p:spPr>
          <a:xfrm flipV="1">
            <a:off x="6228833" y="4091113"/>
            <a:ext cx="2732980" cy="92333"/>
          </a:xfrm>
          <a:prstGeom prst="rect">
            <a:avLst/>
          </a:prstGeom>
          <a:noFill/>
        </p:spPr>
        <p:txBody>
          <a:bodyPr wrap="square" lIns="0" tIns="0" rIns="0" bIns="0" rtlCol="0">
            <a:spAutoFit/>
          </a:bodyPr>
          <a:lstStyle/>
          <a:p>
            <a:r>
              <a:rPr lang="nl-NL" sz="600" dirty="0" err="1">
                <a:solidFill>
                  <a:schemeClr val="bg1"/>
                </a:solidFill>
                <a:latin typeface="Arial" panose="020B0604020202020204"/>
                <a:hlinkClick r:id="rId8" tooltip="https://www.flickr.com/photos/76798465@N00/4169369269">
                  <a:extLst>
                    <a:ext uri="{A12FA001-AC4F-418D-AE19-62706E023703}">
                      <ahyp:hlinkClr xmlns:ahyp="http://schemas.microsoft.com/office/drawing/2018/hyperlinkcolor" val="tx"/>
                    </a:ext>
                  </a:extLst>
                </a:hlinkClick>
              </a:rPr>
              <a:t>This</a:t>
            </a:r>
            <a:r>
              <a:rPr lang="nl-NL" sz="600" dirty="0">
                <a:solidFill>
                  <a:schemeClr val="bg1"/>
                </a:solidFill>
                <a:latin typeface="Arial" panose="020B0604020202020204"/>
                <a:hlinkClick r:id="rId8" tooltip="https://www.flickr.com/photos/76798465@N00/4169369269">
                  <a:extLst>
                    <a:ext uri="{A12FA001-AC4F-418D-AE19-62706E023703}">
                      <ahyp:hlinkClr xmlns:ahyp="http://schemas.microsoft.com/office/drawing/2018/hyperlinkcolor" val="tx"/>
                    </a:ext>
                  </a:extLst>
                </a:hlinkClick>
              </a:rPr>
              <a:t> Photo</a:t>
            </a:r>
            <a:r>
              <a:rPr lang="nl-NL" sz="600" dirty="0">
                <a:solidFill>
                  <a:schemeClr val="bg1"/>
                </a:solidFill>
                <a:latin typeface="Arial" panose="020B0604020202020204"/>
              </a:rPr>
              <a:t> </a:t>
            </a:r>
            <a:r>
              <a:rPr lang="nl-NL" sz="600" dirty="0" err="1">
                <a:solidFill>
                  <a:schemeClr val="bg1"/>
                </a:solidFill>
                <a:latin typeface="Arial" panose="020B0604020202020204"/>
              </a:rPr>
              <a:t>by</a:t>
            </a:r>
            <a:r>
              <a:rPr lang="nl-NL" sz="600" dirty="0">
                <a:solidFill>
                  <a:schemeClr val="bg1"/>
                </a:solidFill>
                <a:latin typeface="Arial" panose="020B0604020202020204"/>
              </a:rPr>
              <a:t> </a:t>
            </a:r>
            <a:r>
              <a:rPr lang="nl-NL" sz="600" dirty="0" err="1">
                <a:solidFill>
                  <a:schemeClr val="bg1"/>
                </a:solidFill>
                <a:latin typeface="Arial" panose="020B0604020202020204"/>
              </a:rPr>
              <a:t>Unknown</a:t>
            </a:r>
            <a:r>
              <a:rPr lang="nl-NL" sz="600" dirty="0">
                <a:solidFill>
                  <a:schemeClr val="bg1"/>
                </a:solidFill>
                <a:latin typeface="Arial" panose="020B0604020202020204"/>
              </a:rPr>
              <a:t> Author is </a:t>
            </a:r>
            <a:r>
              <a:rPr lang="nl-NL" sz="600" dirty="0" err="1">
                <a:solidFill>
                  <a:schemeClr val="bg1"/>
                </a:solidFill>
                <a:latin typeface="Arial" panose="020B0604020202020204"/>
              </a:rPr>
              <a:t>licensed</a:t>
            </a:r>
            <a:r>
              <a:rPr lang="nl-NL" sz="600" dirty="0">
                <a:solidFill>
                  <a:schemeClr val="bg1"/>
                </a:solidFill>
                <a:latin typeface="Arial" panose="020B0604020202020204"/>
              </a:rPr>
              <a:t> </a:t>
            </a:r>
            <a:r>
              <a:rPr lang="nl-NL" sz="600" dirty="0" err="1">
                <a:solidFill>
                  <a:schemeClr val="bg1"/>
                </a:solidFill>
                <a:latin typeface="Arial" panose="020B0604020202020204"/>
              </a:rPr>
              <a:t>under</a:t>
            </a:r>
            <a:r>
              <a:rPr lang="nl-NL" sz="600" dirty="0">
                <a:solidFill>
                  <a:schemeClr val="bg1"/>
                </a:solidFill>
                <a:latin typeface="Arial" panose="020B0604020202020204"/>
              </a:rPr>
              <a:t> </a:t>
            </a:r>
            <a:r>
              <a:rPr lang="nl-NL" sz="600" dirty="0">
                <a:solidFill>
                  <a:schemeClr val="bg1"/>
                </a:solidFill>
                <a:latin typeface="Arial" panose="020B0604020202020204"/>
                <a:hlinkClick r:id="rId9" tooltip="https://creativecommons.org/licenses/by-nc-sa/3.0/">
                  <a:extLst>
                    <a:ext uri="{A12FA001-AC4F-418D-AE19-62706E023703}">
                      <ahyp:hlinkClr xmlns:ahyp="http://schemas.microsoft.com/office/drawing/2018/hyperlinkcolor" val="tx"/>
                    </a:ext>
                  </a:extLst>
                </a:hlinkClick>
              </a:rPr>
              <a:t>CC BY-SA-NC</a:t>
            </a:r>
            <a:endParaRPr lang="nl-NL" sz="600" dirty="0">
              <a:solidFill>
                <a:schemeClr val="bg1"/>
              </a:solidFill>
              <a:latin typeface="Arial" panose="020B0604020202020204"/>
            </a:endParaRPr>
          </a:p>
        </p:txBody>
      </p:sp>
      <p:sp>
        <p:nvSpPr>
          <p:cNvPr id="12" name="TextBox 12">
            <a:extLst>
              <a:ext uri="{FF2B5EF4-FFF2-40B4-BE49-F238E27FC236}">
                <a16:creationId xmlns:a16="http://schemas.microsoft.com/office/drawing/2014/main" id="{CFAEDBE3-0BA1-A384-CE56-0AD15E835891}"/>
              </a:ext>
            </a:extLst>
          </p:cNvPr>
          <p:cNvSpPr txBox="1"/>
          <p:nvPr/>
        </p:nvSpPr>
        <p:spPr>
          <a:xfrm>
            <a:off x="3257320" y="3267617"/>
            <a:ext cx="2744861" cy="184666"/>
          </a:xfrm>
          <a:prstGeom prst="rect">
            <a:avLst/>
          </a:prstGeom>
          <a:noFill/>
        </p:spPr>
        <p:txBody>
          <a:bodyPr wrap="square" lIns="0" tIns="0" rIns="0" bIns="0" rtlCol="0">
            <a:spAutoFit/>
          </a:bodyPr>
          <a:lstStyle/>
          <a:p>
            <a:r>
              <a:rPr lang="en-US" sz="1200" b="1" dirty="0" err="1">
                <a:latin typeface="Calibri" panose="020F0502020204030204" pitchFamily="34" charset="0"/>
                <a:cs typeface="Calibri" panose="020F0502020204030204" pitchFamily="34" charset="0"/>
              </a:rPr>
              <a:t>Derde</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partij</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vrijwilligers</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hulpbron</a:t>
            </a:r>
            <a:endParaRPr lang="nl-NL" sz="1200" b="1" dirty="0" err="1">
              <a:latin typeface="Calibri" panose="020F0502020204030204" pitchFamily="34" charset="0"/>
              <a:cs typeface="Calibri" panose="020F0502020204030204" pitchFamily="34" charset="0"/>
            </a:endParaRPr>
          </a:p>
        </p:txBody>
      </p:sp>
      <p:sp>
        <p:nvSpPr>
          <p:cNvPr id="13" name="TextBox 13">
            <a:extLst>
              <a:ext uri="{FF2B5EF4-FFF2-40B4-BE49-F238E27FC236}">
                <a16:creationId xmlns:a16="http://schemas.microsoft.com/office/drawing/2014/main" id="{0C94646D-689E-9FDE-4BFD-1433A1738C84}"/>
              </a:ext>
            </a:extLst>
          </p:cNvPr>
          <p:cNvSpPr txBox="1"/>
          <p:nvPr/>
        </p:nvSpPr>
        <p:spPr>
          <a:xfrm>
            <a:off x="367200" y="3267617"/>
            <a:ext cx="2596436" cy="184666"/>
          </a:xfrm>
          <a:prstGeom prst="rect">
            <a:avLst/>
          </a:prstGeom>
          <a:noFill/>
        </p:spPr>
        <p:txBody>
          <a:bodyPr wrap="square" lIns="0" tIns="0" rIns="0" bIns="0" rtlCol="0">
            <a:spAutoFit/>
          </a:bodyPr>
          <a:lstStyle/>
          <a:p>
            <a:r>
              <a:rPr lang="en-US" sz="1200" b="1" dirty="0" err="1">
                <a:latin typeface="Calibri" panose="020F0502020204030204" pitchFamily="34" charset="0"/>
                <a:cs typeface="Calibri" panose="020F0502020204030204" pitchFamily="34" charset="0"/>
              </a:rPr>
              <a:t>Traditionele</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vrijwilligers</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hulpbron</a:t>
            </a:r>
            <a:endParaRPr lang="en-US" sz="1200" b="1" dirty="0">
              <a:latin typeface="Calibri" panose="020F0502020204030204" pitchFamily="34" charset="0"/>
              <a:cs typeface="Calibri" panose="020F0502020204030204" pitchFamily="34" charset="0"/>
            </a:endParaRPr>
          </a:p>
        </p:txBody>
      </p:sp>
      <p:sp>
        <p:nvSpPr>
          <p:cNvPr id="14" name="TextBox 14">
            <a:extLst>
              <a:ext uri="{FF2B5EF4-FFF2-40B4-BE49-F238E27FC236}">
                <a16:creationId xmlns:a16="http://schemas.microsoft.com/office/drawing/2014/main" id="{F39E784A-C6B6-2DFD-C47A-308AE90A59AE}"/>
              </a:ext>
            </a:extLst>
          </p:cNvPr>
          <p:cNvSpPr txBox="1"/>
          <p:nvPr/>
        </p:nvSpPr>
        <p:spPr>
          <a:xfrm>
            <a:off x="6289084" y="3244475"/>
            <a:ext cx="2516581" cy="184666"/>
          </a:xfrm>
          <a:prstGeom prst="rect">
            <a:avLst/>
          </a:prstGeom>
          <a:noFill/>
        </p:spPr>
        <p:txBody>
          <a:bodyPr wrap="square" lIns="0" tIns="0" rIns="0" bIns="0" rtlCol="0">
            <a:spAutoFit/>
          </a:bodyPr>
          <a:lstStyle/>
          <a:p>
            <a:r>
              <a:rPr lang="en-US" sz="1200" b="1" dirty="0" err="1">
                <a:latin typeface="Calibri" panose="020F0502020204030204" pitchFamily="34" charset="0"/>
                <a:cs typeface="Calibri" panose="020F0502020204030204" pitchFamily="34" charset="0"/>
              </a:rPr>
              <a:t>Spontane</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vrijwilligers</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hulpbron</a:t>
            </a:r>
            <a:endParaRPr lang="nl-NL" sz="1200" b="1" dirty="0" err="1">
              <a:latin typeface="Calibri" panose="020F0502020204030204" pitchFamily="34" charset="0"/>
              <a:cs typeface="Calibri" panose="020F0502020204030204" pitchFamily="34" charset="0"/>
            </a:endParaRPr>
          </a:p>
        </p:txBody>
      </p:sp>
      <p:sp>
        <p:nvSpPr>
          <p:cNvPr id="15" name="TextBox 15">
            <a:extLst>
              <a:ext uri="{FF2B5EF4-FFF2-40B4-BE49-F238E27FC236}">
                <a16:creationId xmlns:a16="http://schemas.microsoft.com/office/drawing/2014/main" id="{5D77AFB3-3BC6-9038-7B8E-EB2289A07DB9}"/>
              </a:ext>
            </a:extLst>
          </p:cNvPr>
          <p:cNvSpPr txBox="1"/>
          <p:nvPr/>
        </p:nvSpPr>
        <p:spPr>
          <a:xfrm>
            <a:off x="367200" y="813192"/>
            <a:ext cx="3088153" cy="207749"/>
          </a:xfrm>
          <a:prstGeom prst="rect">
            <a:avLst/>
          </a:prstGeom>
          <a:noFill/>
        </p:spPr>
        <p:txBody>
          <a:bodyPr wrap="square" lIns="0" tIns="0" rIns="0" bIns="0" rtlCol="0">
            <a:spAutoFit/>
          </a:bodyPr>
          <a:lstStyle/>
          <a:p>
            <a:r>
              <a:rPr lang="en-US" b="1" dirty="0">
                <a:solidFill>
                  <a:srgbClr val="FF6600"/>
                </a:solidFill>
                <a:latin typeface="Calibri" panose="020F0502020204030204" pitchFamily="34" charset="0"/>
                <a:cs typeface="Calibri" panose="020F0502020204030204" pitchFamily="34" charset="0"/>
              </a:rPr>
              <a:t>WILDE ZALM</a:t>
            </a:r>
            <a:endParaRPr lang="nl-NL" b="1" dirty="0" err="1">
              <a:solidFill>
                <a:srgbClr val="FF6600"/>
              </a:solidFill>
              <a:latin typeface="Calibri" panose="020F0502020204030204" pitchFamily="34" charset="0"/>
              <a:cs typeface="Calibri" panose="020F0502020204030204" pitchFamily="34" charset="0"/>
            </a:endParaRPr>
          </a:p>
        </p:txBody>
      </p:sp>
      <p:sp>
        <p:nvSpPr>
          <p:cNvPr id="16" name="TextBox 16">
            <a:extLst>
              <a:ext uri="{FF2B5EF4-FFF2-40B4-BE49-F238E27FC236}">
                <a16:creationId xmlns:a16="http://schemas.microsoft.com/office/drawing/2014/main" id="{1841E26C-D80F-FC79-38C8-51F740736362}"/>
              </a:ext>
            </a:extLst>
          </p:cNvPr>
          <p:cNvSpPr txBox="1"/>
          <p:nvPr/>
        </p:nvSpPr>
        <p:spPr>
          <a:xfrm>
            <a:off x="3257320" y="798176"/>
            <a:ext cx="2794468" cy="207749"/>
          </a:xfrm>
          <a:prstGeom prst="rect">
            <a:avLst/>
          </a:prstGeom>
          <a:noFill/>
        </p:spPr>
        <p:txBody>
          <a:bodyPr wrap="square" lIns="0" tIns="0" rIns="0" bIns="0" rtlCol="0">
            <a:spAutoFit/>
          </a:bodyPr>
          <a:lstStyle/>
          <a:p>
            <a:r>
              <a:rPr lang="en-US" b="1" dirty="0">
                <a:solidFill>
                  <a:srgbClr val="FF6600"/>
                </a:solidFill>
                <a:latin typeface="Calibri" panose="020F0502020204030204" pitchFamily="34" charset="0"/>
                <a:cs typeface="Calibri" panose="020F0502020204030204" pitchFamily="34" charset="0"/>
              </a:rPr>
              <a:t>KWEEKVIS</a:t>
            </a:r>
            <a:endParaRPr lang="nl-NL" b="1" dirty="0" err="1">
              <a:solidFill>
                <a:srgbClr val="FF6600"/>
              </a:solidFill>
              <a:latin typeface="Calibri" panose="020F0502020204030204" pitchFamily="34" charset="0"/>
              <a:cs typeface="Calibri" panose="020F0502020204030204" pitchFamily="34" charset="0"/>
            </a:endParaRPr>
          </a:p>
        </p:txBody>
      </p:sp>
      <p:sp>
        <p:nvSpPr>
          <p:cNvPr id="17" name="TextBox 17">
            <a:extLst>
              <a:ext uri="{FF2B5EF4-FFF2-40B4-BE49-F238E27FC236}">
                <a16:creationId xmlns:a16="http://schemas.microsoft.com/office/drawing/2014/main" id="{836FA68A-C7AE-0FA0-0CDD-1D39487041B5}"/>
              </a:ext>
            </a:extLst>
          </p:cNvPr>
          <p:cNvSpPr txBox="1"/>
          <p:nvPr/>
        </p:nvSpPr>
        <p:spPr>
          <a:xfrm>
            <a:off x="6186547" y="798176"/>
            <a:ext cx="2553619" cy="207749"/>
          </a:xfrm>
          <a:prstGeom prst="rect">
            <a:avLst/>
          </a:prstGeom>
          <a:noFill/>
        </p:spPr>
        <p:txBody>
          <a:bodyPr wrap="square" lIns="0" tIns="0" rIns="0" bIns="0" rtlCol="0">
            <a:spAutoFit/>
          </a:bodyPr>
          <a:lstStyle/>
          <a:p>
            <a:r>
              <a:rPr lang="en-US" b="1" dirty="0">
                <a:solidFill>
                  <a:srgbClr val="FF6600"/>
                </a:solidFill>
                <a:latin typeface="Calibri" panose="020F0502020204030204" pitchFamily="34" charset="0"/>
                <a:cs typeface="Calibri" panose="020F0502020204030204" pitchFamily="34" charset="0"/>
              </a:rPr>
              <a:t>PLANKTON</a:t>
            </a:r>
            <a:endParaRPr lang="nl-NL" b="1" dirty="0" err="1">
              <a:solidFill>
                <a:srgbClr val="FF660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7C84DF4-9823-4CD7-5955-CEED9410C998}"/>
              </a:ext>
            </a:extLst>
          </p:cNvPr>
          <p:cNvSpPr txBox="1"/>
          <p:nvPr/>
        </p:nvSpPr>
        <p:spPr>
          <a:xfrm>
            <a:off x="297448" y="3522075"/>
            <a:ext cx="5361010" cy="3062377"/>
          </a:xfrm>
          <a:prstGeom prst="rect">
            <a:avLst/>
          </a:prstGeom>
          <a:noFill/>
        </p:spPr>
        <p:txBody>
          <a:bodyPr wrap="square" rtlCol="0">
            <a:spAutoFit/>
          </a:bodyPr>
          <a:lstStyle/>
          <a:p>
            <a:r>
              <a:rPr lang="nl-NL" sz="1800" b="1" dirty="0">
                <a:latin typeface="Calibri" panose="020F0502020204030204" pitchFamily="34" charset="0"/>
                <a:cs typeface="Calibri" panose="020F0502020204030204" pitchFamily="34" charset="0"/>
              </a:rPr>
              <a:t>Koolen-Maas et al (2023). </a:t>
            </a:r>
          </a:p>
          <a:p>
            <a:r>
              <a:rPr lang="nl-NL" sz="1800" b="1" dirty="0">
                <a:latin typeface="Calibri" panose="020F0502020204030204" pitchFamily="34" charset="0"/>
                <a:cs typeface="Calibri" panose="020F0502020204030204" pitchFamily="34" charset="0"/>
              </a:rPr>
              <a:t>Er zijn drie hulpbronnen van vrijwillige energie die zich materialiseren in episodisch maar ook doorgaand vrijwilligerswerk. </a:t>
            </a:r>
          </a:p>
          <a:p>
            <a:r>
              <a:rPr lang="nl-NL" sz="1800" dirty="0">
                <a:latin typeface="Museo Sans 300" panose="02000000000000000000" charset="0"/>
                <a:hlinkClick r:id="rId10">
                  <a:extLst>
                    <a:ext uri="{A12FA001-AC4F-418D-AE19-62706E023703}">
                      <ahyp:hlinkClr xmlns:ahyp="http://schemas.microsoft.com/office/drawing/2018/hyperlinkcolor" val="tx"/>
                    </a:ext>
                  </a:extLst>
                </a:hlinkClick>
              </a:rPr>
              <a:t>https://journals.sagepub.com/doi/epdf/10.1177/08997640221127947</a:t>
            </a:r>
            <a:r>
              <a:rPr lang="nl-NL" sz="1800" dirty="0">
                <a:latin typeface="Museo Sans 300" panose="02000000000000000000" charset="0"/>
              </a:rPr>
              <a:t> </a:t>
            </a:r>
          </a:p>
          <a:p>
            <a:endParaRPr lang="nl-NL" sz="1800" b="1" dirty="0">
              <a:latin typeface="Calibri" panose="020F0502020204030204" pitchFamily="34" charset="0"/>
              <a:cs typeface="Calibri" panose="020F0502020204030204" pitchFamily="34" charset="0"/>
            </a:endParaRPr>
          </a:p>
          <a:p>
            <a:endParaRPr lang="nl-NL" sz="1800" b="1" dirty="0">
              <a:latin typeface="Calibri" panose="020F0502020204030204" pitchFamily="34" charset="0"/>
              <a:cs typeface="Calibri" panose="020F0502020204030204" pitchFamily="34" charset="0"/>
            </a:endParaRPr>
          </a:p>
          <a:p>
            <a:r>
              <a:rPr lang="nl-NL" sz="2000" b="1" i="1" dirty="0">
                <a:solidFill>
                  <a:srgbClr val="FF0000"/>
                </a:solidFill>
                <a:latin typeface="Calibri" panose="020F0502020204030204" pitchFamily="34" charset="0"/>
                <a:cs typeface="Calibri" panose="020F0502020204030204" pitchFamily="34" charset="0"/>
              </a:rPr>
              <a:t>Vrijwilligerswerk wordt zowel georganiseerder als spontaner! </a:t>
            </a:r>
            <a:endParaRPr lang="nl-NL" sz="1800" b="1" i="1" dirty="0">
              <a:solidFill>
                <a:srgbClr val="FF0000"/>
              </a:solidFill>
              <a:latin typeface="Calibri" panose="020F0502020204030204" pitchFamily="34" charset="0"/>
              <a:cs typeface="Calibri" panose="020F0502020204030204" pitchFamily="34" charset="0"/>
            </a:endParaRPr>
          </a:p>
          <a:p>
            <a:endParaRPr lang="nl-NL" sz="900" b="1" dirty="0"/>
          </a:p>
        </p:txBody>
      </p:sp>
      <p:pic>
        <p:nvPicPr>
          <p:cNvPr id="4" name="Picture 3">
            <a:extLst>
              <a:ext uri="{FF2B5EF4-FFF2-40B4-BE49-F238E27FC236}">
                <a16:creationId xmlns:a16="http://schemas.microsoft.com/office/drawing/2014/main" id="{2DD80A86-051B-50B5-2543-450E665CD00A}"/>
              </a:ext>
            </a:extLst>
          </p:cNvPr>
          <p:cNvPicPr>
            <a:picLocks noChangeAspect="1"/>
          </p:cNvPicPr>
          <p:nvPr/>
        </p:nvPicPr>
        <p:blipFill>
          <a:blip r:embed="rId11"/>
          <a:stretch>
            <a:fillRect/>
          </a:stretch>
        </p:blipFill>
        <p:spPr>
          <a:xfrm>
            <a:off x="5796366" y="3695866"/>
            <a:ext cx="2858034" cy="2950957"/>
          </a:xfrm>
          <a:prstGeom prst="rect">
            <a:avLst/>
          </a:prstGeom>
        </p:spPr>
      </p:pic>
      <p:sp>
        <p:nvSpPr>
          <p:cNvPr id="19" name="TextBox 18">
            <a:extLst>
              <a:ext uri="{FF2B5EF4-FFF2-40B4-BE49-F238E27FC236}">
                <a16:creationId xmlns:a16="http://schemas.microsoft.com/office/drawing/2014/main" id="{C19FF4BA-ED2B-0343-676D-5E3FA471C92A}"/>
              </a:ext>
            </a:extLst>
          </p:cNvPr>
          <p:cNvSpPr txBox="1"/>
          <p:nvPr/>
        </p:nvSpPr>
        <p:spPr>
          <a:xfrm>
            <a:off x="6474939" y="2966655"/>
            <a:ext cx="3153513" cy="92333"/>
          </a:xfrm>
          <a:prstGeom prst="rect">
            <a:avLst/>
          </a:prstGeom>
          <a:noFill/>
        </p:spPr>
        <p:txBody>
          <a:bodyPr wrap="square" lIns="0" tIns="0" rIns="0" bIns="0" rtlCol="0">
            <a:spAutoFit/>
          </a:bodyPr>
          <a:lstStyle/>
          <a:p>
            <a:r>
              <a:rPr lang="nl-NL" sz="600" dirty="0" err="1">
                <a:solidFill>
                  <a:schemeClr val="bg1"/>
                </a:solidFill>
                <a:latin typeface="Arial" panose="020B0604020202020204"/>
                <a:hlinkClick r:id="rId5" tooltip="http://www.flickr.com/photos/bytemarks/5210685763/">
                  <a:extLst>
                    <a:ext uri="{A12FA001-AC4F-418D-AE19-62706E023703}">
                      <ahyp:hlinkClr xmlns:ahyp="http://schemas.microsoft.com/office/drawing/2018/hyperlinkcolor" val="tx"/>
                    </a:ext>
                  </a:extLst>
                </a:hlinkClick>
              </a:rPr>
              <a:t>This</a:t>
            </a:r>
            <a:r>
              <a:rPr lang="nl-NL" sz="600" dirty="0">
                <a:solidFill>
                  <a:schemeClr val="bg1"/>
                </a:solidFill>
                <a:latin typeface="Arial" panose="020B0604020202020204"/>
                <a:hlinkClick r:id="rId5" tooltip="http://www.flickr.com/photos/bytemarks/5210685763/">
                  <a:extLst>
                    <a:ext uri="{A12FA001-AC4F-418D-AE19-62706E023703}">
                      <ahyp:hlinkClr xmlns:ahyp="http://schemas.microsoft.com/office/drawing/2018/hyperlinkcolor" val="tx"/>
                    </a:ext>
                  </a:extLst>
                </a:hlinkClick>
              </a:rPr>
              <a:t> Photo</a:t>
            </a:r>
            <a:r>
              <a:rPr lang="nl-NL" sz="600" dirty="0">
                <a:solidFill>
                  <a:schemeClr val="bg1"/>
                </a:solidFill>
                <a:latin typeface="Arial" panose="020B0604020202020204"/>
              </a:rPr>
              <a:t> </a:t>
            </a:r>
            <a:r>
              <a:rPr lang="nl-NL" sz="600" dirty="0" err="1">
                <a:solidFill>
                  <a:schemeClr val="bg1"/>
                </a:solidFill>
                <a:latin typeface="Arial" panose="020B0604020202020204"/>
              </a:rPr>
              <a:t>by</a:t>
            </a:r>
            <a:r>
              <a:rPr lang="nl-NL" sz="600" dirty="0">
                <a:solidFill>
                  <a:schemeClr val="bg1"/>
                </a:solidFill>
                <a:latin typeface="Arial" panose="020B0604020202020204"/>
              </a:rPr>
              <a:t> </a:t>
            </a:r>
            <a:r>
              <a:rPr lang="nl-NL" sz="600" dirty="0" err="1">
                <a:solidFill>
                  <a:schemeClr val="bg1"/>
                </a:solidFill>
                <a:latin typeface="Arial" panose="020B0604020202020204"/>
              </a:rPr>
              <a:t>Unknown</a:t>
            </a:r>
            <a:r>
              <a:rPr lang="nl-NL" sz="600" dirty="0">
                <a:solidFill>
                  <a:schemeClr val="bg1"/>
                </a:solidFill>
                <a:latin typeface="Arial" panose="020B0604020202020204"/>
              </a:rPr>
              <a:t> Author is </a:t>
            </a:r>
            <a:r>
              <a:rPr lang="nl-NL" sz="600" dirty="0" err="1">
                <a:solidFill>
                  <a:schemeClr val="bg1"/>
                </a:solidFill>
                <a:latin typeface="Arial" panose="020B0604020202020204"/>
              </a:rPr>
              <a:t>licensed</a:t>
            </a:r>
            <a:r>
              <a:rPr lang="nl-NL" sz="600" dirty="0">
                <a:solidFill>
                  <a:schemeClr val="bg1"/>
                </a:solidFill>
                <a:latin typeface="Arial" panose="020B0604020202020204"/>
              </a:rPr>
              <a:t> </a:t>
            </a:r>
            <a:r>
              <a:rPr lang="nl-NL" sz="600" dirty="0" err="1">
                <a:solidFill>
                  <a:schemeClr val="bg1"/>
                </a:solidFill>
                <a:latin typeface="Arial" panose="020B0604020202020204"/>
              </a:rPr>
              <a:t>under</a:t>
            </a:r>
            <a:r>
              <a:rPr lang="nl-NL" sz="600" dirty="0">
                <a:solidFill>
                  <a:schemeClr val="bg1"/>
                </a:solidFill>
                <a:latin typeface="Arial" panose="020B0604020202020204"/>
              </a:rPr>
              <a:t> </a:t>
            </a:r>
            <a:r>
              <a:rPr lang="nl-NL" sz="600" dirty="0">
                <a:solidFill>
                  <a:schemeClr val="bg1"/>
                </a:solidFill>
                <a:latin typeface="Arial" panose="020B0604020202020204"/>
                <a:hlinkClick r:id="rId6" tooltip="https://creativecommons.org/licenses/by/3.0/">
                  <a:extLst>
                    <a:ext uri="{A12FA001-AC4F-418D-AE19-62706E023703}">
                      <ahyp:hlinkClr xmlns:ahyp="http://schemas.microsoft.com/office/drawing/2018/hyperlinkcolor" val="tx"/>
                    </a:ext>
                  </a:extLst>
                </a:hlinkClick>
              </a:rPr>
              <a:t>CC BY</a:t>
            </a:r>
            <a:endParaRPr lang="nl-NL" sz="600" dirty="0">
              <a:solidFill>
                <a:schemeClr val="bg1"/>
              </a:solidFill>
              <a:latin typeface="Arial" panose="020B0604020202020204"/>
            </a:endParaRPr>
          </a:p>
        </p:txBody>
      </p:sp>
      <p:sp>
        <p:nvSpPr>
          <p:cNvPr id="20" name="TextBox 19">
            <a:extLst>
              <a:ext uri="{FF2B5EF4-FFF2-40B4-BE49-F238E27FC236}">
                <a16:creationId xmlns:a16="http://schemas.microsoft.com/office/drawing/2014/main" id="{B09EA0F0-A18F-F928-271E-9C7A6DB33B58}"/>
              </a:ext>
            </a:extLst>
          </p:cNvPr>
          <p:cNvSpPr txBox="1"/>
          <p:nvPr/>
        </p:nvSpPr>
        <p:spPr>
          <a:xfrm>
            <a:off x="756087" y="3043461"/>
            <a:ext cx="3153513" cy="92333"/>
          </a:xfrm>
          <a:prstGeom prst="rect">
            <a:avLst/>
          </a:prstGeom>
          <a:noFill/>
        </p:spPr>
        <p:txBody>
          <a:bodyPr wrap="square" lIns="0" tIns="0" rIns="0" bIns="0" rtlCol="0">
            <a:spAutoFit/>
          </a:bodyPr>
          <a:lstStyle/>
          <a:p>
            <a:r>
              <a:rPr lang="nl-NL" sz="600" dirty="0" err="1">
                <a:solidFill>
                  <a:schemeClr val="bg1"/>
                </a:solidFill>
                <a:latin typeface="Arial" panose="020B0604020202020204"/>
                <a:hlinkClick r:id="rId5" tooltip="http://www.flickr.com/photos/bytemarks/5210685763/">
                  <a:extLst>
                    <a:ext uri="{A12FA001-AC4F-418D-AE19-62706E023703}">
                      <ahyp:hlinkClr xmlns:ahyp="http://schemas.microsoft.com/office/drawing/2018/hyperlinkcolor" val="tx"/>
                    </a:ext>
                  </a:extLst>
                </a:hlinkClick>
              </a:rPr>
              <a:t>This</a:t>
            </a:r>
            <a:r>
              <a:rPr lang="nl-NL" sz="600" dirty="0">
                <a:solidFill>
                  <a:schemeClr val="bg1"/>
                </a:solidFill>
                <a:latin typeface="Arial" panose="020B0604020202020204"/>
                <a:hlinkClick r:id="rId5" tooltip="http://www.flickr.com/photos/bytemarks/5210685763/">
                  <a:extLst>
                    <a:ext uri="{A12FA001-AC4F-418D-AE19-62706E023703}">
                      <ahyp:hlinkClr xmlns:ahyp="http://schemas.microsoft.com/office/drawing/2018/hyperlinkcolor" val="tx"/>
                    </a:ext>
                  </a:extLst>
                </a:hlinkClick>
              </a:rPr>
              <a:t> Photo</a:t>
            </a:r>
            <a:r>
              <a:rPr lang="nl-NL" sz="600" dirty="0">
                <a:solidFill>
                  <a:schemeClr val="bg1"/>
                </a:solidFill>
                <a:latin typeface="Arial" panose="020B0604020202020204"/>
              </a:rPr>
              <a:t> </a:t>
            </a:r>
            <a:r>
              <a:rPr lang="nl-NL" sz="600" dirty="0" err="1">
                <a:solidFill>
                  <a:schemeClr val="bg1"/>
                </a:solidFill>
                <a:latin typeface="Arial" panose="020B0604020202020204"/>
              </a:rPr>
              <a:t>by</a:t>
            </a:r>
            <a:r>
              <a:rPr lang="nl-NL" sz="600" dirty="0">
                <a:solidFill>
                  <a:schemeClr val="bg1"/>
                </a:solidFill>
                <a:latin typeface="Arial" panose="020B0604020202020204"/>
              </a:rPr>
              <a:t> </a:t>
            </a:r>
            <a:r>
              <a:rPr lang="nl-NL" sz="600" dirty="0" err="1">
                <a:solidFill>
                  <a:schemeClr val="bg1"/>
                </a:solidFill>
                <a:latin typeface="Arial" panose="020B0604020202020204"/>
              </a:rPr>
              <a:t>Unknown</a:t>
            </a:r>
            <a:r>
              <a:rPr lang="nl-NL" sz="600" dirty="0">
                <a:solidFill>
                  <a:schemeClr val="bg1"/>
                </a:solidFill>
                <a:latin typeface="Arial" panose="020B0604020202020204"/>
              </a:rPr>
              <a:t> Author is </a:t>
            </a:r>
            <a:r>
              <a:rPr lang="nl-NL" sz="600" dirty="0" err="1">
                <a:solidFill>
                  <a:schemeClr val="bg1"/>
                </a:solidFill>
                <a:latin typeface="Arial" panose="020B0604020202020204"/>
              </a:rPr>
              <a:t>licensed</a:t>
            </a:r>
            <a:r>
              <a:rPr lang="nl-NL" sz="600" dirty="0">
                <a:solidFill>
                  <a:schemeClr val="bg1"/>
                </a:solidFill>
                <a:latin typeface="Arial" panose="020B0604020202020204"/>
              </a:rPr>
              <a:t> </a:t>
            </a:r>
            <a:r>
              <a:rPr lang="nl-NL" sz="600" dirty="0" err="1">
                <a:solidFill>
                  <a:schemeClr val="bg1"/>
                </a:solidFill>
                <a:latin typeface="Arial" panose="020B0604020202020204"/>
              </a:rPr>
              <a:t>under</a:t>
            </a:r>
            <a:r>
              <a:rPr lang="nl-NL" sz="600" dirty="0">
                <a:solidFill>
                  <a:schemeClr val="bg1"/>
                </a:solidFill>
                <a:latin typeface="Arial" panose="020B0604020202020204"/>
              </a:rPr>
              <a:t> </a:t>
            </a:r>
            <a:r>
              <a:rPr lang="nl-NL" sz="600" dirty="0">
                <a:solidFill>
                  <a:schemeClr val="bg1"/>
                </a:solidFill>
                <a:latin typeface="Arial" panose="020B0604020202020204"/>
                <a:hlinkClick r:id="rId6" tooltip="https://creativecommons.org/licenses/by/3.0/">
                  <a:extLst>
                    <a:ext uri="{A12FA001-AC4F-418D-AE19-62706E023703}">
                      <ahyp:hlinkClr xmlns:ahyp="http://schemas.microsoft.com/office/drawing/2018/hyperlinkcolor" val="tx"/>
                    </a:ext>
                  </a:extLst>
                </a:hlinkClick>
              </a:rPr>
              <a:t>CC BY</a:t>
            </a:r>
            <a:endParaRPr lang="nl-NL" sz="600" dirty="0">
              <a:solidFill>
                <a:schemeClr val="bg1"/>
              </a:solidFill>
              <a:latin typeface="Arial" panose="020B0604020202020204"/>
            </a:endParaRPr>
          </a:p>
        </p:txBody>
      </p:sp>
      <p:sp>
        <p:nvSpPr>
          <p:cNvPr id="3" name="Footer Placeholder 3">
            <a:extLst>
              <a:ext uri="{FF2B5EF4-FFF2-40B4-BE49-F238E27FC236}">
                <a16:creationId xmlns:a16="http://schemas.microsoft.com/office/drawing/2014/main" id="{5D0339A3-12B5-735C-00A8-4D1E37A3E719}"/>
              </a:ext>
            </a:extLst>
          </p:cNvPr>
          <p:cNvSpPr>
            <a:spLocks noGrp="1"/>
          </p:cNvSpPr>
          <p:nvPr/>
        </p:nvSpPr>
        <p:spPr>
          <a:xfrm>
            <a:off x="3412837" y="6443623"/>
            <a:ext cx="2314575" cy="205383"/>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accent4">
                    <a:lumMod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75" dirty="0"/>
              <a:t>© [2025] Erasmus University Rotterdam, All rights reserved. No text and datamining.</a:t>
            </a:r>
            <a:endParaRPr lang="de-DE" sz="675" dirty="0"/>
          </a:p>
        </p:txBody>
      </p:sp>
    </p:spTree>
    <p:extLst>
      <p:ext uri="{BB962C8B-B14F-4D97-AF65-F5344CB8AC3E}">
        <p14:creationId xmlns:p14="http://schemas.microsoft.com/office/powerpoint/2010/main" val="3860778752"/>
      </p:ext>
    </p:extLst>
  </p:cSld>
  <p:clrMapOvr>
    <a:masterClrMapping/>
  </p:clrMapOvr>
</p:sld>
</file>

<file path=ppt/theme/theme1.xml><?xml version="1.0" encoding="utf-8"?>
<a:theme xmlns:a="http://schemas.openxmlformats.org/drawingml/2006/main" name="RSM">
  <a:themeElements>
    <a:clrScheme name="RSM">
      <a:dk1>
        <a:srgbClr val="002873"/>
      </a:dk1>
      <a:lt1>
        <a:srgbClr val="FFFFFF"/>
      </a:lt1>
      <a:dk2>
        <a:srgbClr val="002873"/>
      </a:dk2>
      <a:lt2>
        <a:srgbClr val="FFFFFF"/>
      </a:lt2>
      <a:accent1>
        <a:srgbClr val="002873"/>
      </a:accent1>
      <a:accent2>
        <a:srgbClr val="2980E6"/>
      </a:accent2>
      <a:accent3>
        <a:srgbClr val="3D9D9A"/>
      </a:accent3>
      <a:accent4>
        <a:srgbClr val="B8C3C3"/>
      </a:accent4>
      <a:accent5>
        <a:srgbClr val="6C7373"/>
      </a:accent5>
      <a:accent6>
        <a:srgbClr val="454545"/>
      </a:accent6>
      <a:hlink>
        <a:srgbClr val="0563C1"/>
      </a:hlink>
      <a:folHlink>
        <a:srgbClr val="954F72"/>
      </a:folHlink>
    </a:clrScheme>
    <a:fontScheme name="RSM">
      <a:majorFont>
        <a:latin typeface="Museo Sans 700"/>
        <a:ea typeface=""/>
        <a:cs typeface=""/>
      </a:majorFont>
      <a:minorFont>
        <a:latin typeface="Museo Sans 300"/>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x3 presentatie.potx" id="{13EF93BA-DFCB-495C-9D74-5DE629CAEBBC}" vid="{3E230EAD-5988-4108-940C-F4C56D746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4x3_presentatie</Template>
  <TotalTime>0</TotalTime>
  <Words>2594</Words>
  <Application>Microsoft Office PowerPoint</Application>
  <PresentationFormat>On-screen Show (4:3)</PresentationFormat>
  <Paragraphs>399</Paragraphs>
  <Slides>30</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Museo Sans 900</vt:lpstr>
      <vt:lpstr>Arial</vt:lpstr>
      <vt:lpstr>Museo Sans 300</vt:lpstr>
      <vt:lpstr>Wingdings</vt:lpstr>
      <vt:lpstr>Calibri</vt:lpstr>
      <vt:lpstr>Aptos Narrow</vt:lpstr>
      <vt:lpstr>Suisse Intl</vt:lpstr>
      <vt:lpstr>Times New Roman</vt:lpstr>
      <vt:lpstr>Verdana</vt:lpstr>
      <vt:lpstr>Museo Sans 700</vt:lpstr>
      <vt:lpstr>PT Sans</vt:lpstr>
      <vt:lpstr>Aptos</vt:lpstr>
      <vt:lpstr>RSM</vt:lpstr>
      <vt:lpstr>  Over de veranderingen in vrijwillige energie en de waarde van vrijwilligerswerk  </vt:lpstr>
      <vt:lpstr>Agenda…</vt:lpstr>
      <vt:lpstr>Musea en vrijwilligers(werk)</vt:lpstr>
      <vt:lpstr>De grote trends</vt:lpstr>
      <vt:lpstr>Doen we nu meer of minder vrijwilligerswerk dan 20 jaar geleden….</vt:lpstr>
      <vt:lpstr>Prof. Dr. Lucas C. P . M. Meijs </vt:lpstr>
      <vt:lpstr>De drie stappen van betrokkenheid in tijd…..</vt:lpstr>
      <vt:lpstr>PowerPoint Presentation</vt:lpstr>
      <vt:lpstr>Drie soorten vrijwillige energie /  hulpbronnen</vt:lpstr>
      <vt:lpstr> Kweekvis = koppelteken - vrijwilligerswerk   Gemeenschappen…..</vt:lpstr>
      <vt:lpstr> plankton = ’spontaan’ vrijwilligerswerk</vt:lpstr>
      <vt:lpstr>De visdeurbel ….</vt:lpstr>
      <vt:lpstr>Op weg naar toegevoegde waarde</vt:lpstr>
      <vt:lpstr>PowerPoint Presentation</vt:lpstr>
      <vt:lpstr> drie niveaus en veel betrokken stakeholders (Van Overbeeke, 2024)</vt:lpstr>
      <vt:lpstr>Fundamentele verschillen tussen beroepskrachten en vrijwilligers</vt:lpstr>
      <vt:lpstr>De waarde van vrijwilligers in een interventie</vt:lpstr>
      <vt:lpstr>PowerPoint Presentation</vt:lpstr>
      <vt:lpstr>De bekende blokkades</vt:lpstr>
      <vt:lpstr>Oud: Schaarste perspectief</vt:lpstr>
      <vt:lpstr>  vrijwilligerswerk is  een beloningsstructuur,  geen functie   zingeving (en autonomie……)</vt:lpstr>
      <vt:lpstr>PowerPoint Presentation</vt:lpstr>
      <vt:lpstr>Poortwachters en diversiteit</vt:lpstr>
      <vt:lpstr>Drie strategieen in samenwerking met derden </vt:lpstr>
      <vt:lpstr>  </vt:lpstr>
      <vt:lpstr>De vrijwilligersmagneet….</vt:lpstr>
      <vt:lpstr>PowerPoint Presentation</vt:lpstr>
      <vt:lpstr>PowerPoint Presentation</vt:lpstr>
      <vt:lpstr>Onze leuke projecten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2018-09-10T09:36:27Z</dcterms:created>
  <dcterms:modified xsi:type="dcterms:W3CDTF">2025-04-11T05:44:14Z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2023-10-26T14:12:44Z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f7e1969e-0b2b-4a81-86c5-77d484ede8df</vt:lpwstr>
  </property>
  <property fmtid="{D5CDD505-2E9C-101B-9397-08002B2CF9AE}" pid="8" name="MSIP_Label_8772ba27-cab8-4042-a351-a31f6e4eacdc_ContentBits">
    <vt:lpwstr>0</vt:lpwstr>
  </property>
</Properties>
</file>