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7"/>
  </p:notesMasterIdLst>
  <p:sldIdLst>
    <p:sldId id="3311" r:id="rId2"/>
    <p:sldId id="3297" r:id="rId3"/>
    <p:sldId id="1529" r:id="rId4"/>
    <p:sldId id="3337" r:id="rId5"/>
    <p:sldId id="3338" r:id="rId6"/>
  </p:sldIdLst>
  <p:sldSz cx="9144000" cy="6858000" type="screen4x3"/>
  <p:notesSz cx="6669088" cy="9926638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Museo Sans 300" panose="02000000000000000000" pitchFamily="50" charset="0"/>
      <p:regular r:id="rId12"/>
      <p:bold r:id="rId13"/>
      <p:italic r:id="rId14"/>
    </p:embeddedFont>
    <p:embeddedFont>
      <p:font typeface="Museo Sans 700" panose="02000000000000000000" pitchFamily="50" charset="0"/>
      <p:regular r:id="rId15"/>
      <p:bold r:id="rId16"/>
      <p:italic r:id="rId17"/>
      <p:boldItalic r:id="rId18"/>
    </p:embeddedFont>
    <p:embeddedFont>
      <p:font typeface="Museo Sans 900" panose="02000000000000000000" pitchFamily="50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541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0D38-5363-478B-8A92-E586F61521FB}" type="datetimeFigureOut">
              <a:rPr lang="de-DE" smtClean="0"/>
              <a:t>25.01.2025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DBB7-8634-446A-BC45-0FE07B6C41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9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33E3F-71BB-4453-9F89-FF3D59D66A9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36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6F073-07B5-4094-8517-02FA044680A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1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2003737"/>
            <a:ext cx="8239125" cy="995363"/>
          </a:xfrm>
        </p:spPr>
        <p:txBody>
          <a:bodyPr anchor="b"/>
          <a:lstStyle>
            <a:lvl1pPr algn="l">
              <a:defRPr lang="en-US" sz="3500" kern="1200" baseline="0" dirty="0" smtClean="0">
                <a:solidFill>
                  <a:srgbClr val="2870AC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49" y="2897500"/>
            <a:ext cx="8239125" cy="264800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Ondertitel 2"/>
          <p:cNvSpPr txBox="1">
            <a:spLocks/>
          </p:cNvSpPr>
          <p:nvPr userDrawn="1"/>
        </p:nvSpPr>
        <p:spPr>
          <a:xfrm>
            <a:off x="355463" y="6552525"/>
            <a:ext cx="5400000" cy="3287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cap="none" baseline="0">
                <a:solidFill>
                  <a:srgbClr val="171C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RSM - a force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for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positive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change</a:t>
            </a:r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C5AAD7EC-7460-481A-A458-1D826C8A65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615267"/>
            <a:ext cx="9144000" cy="283423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7" name="AchtergrondTitel2"/>
          <p:cNvPicPr>
            <a:picLocks noSelect="1"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00" y="1047751"/>
            <a:ext cx="3886200" cy="5129214"/>
          </a:xfrm>
        </p:spPr>
        <p:txBody>
          <a:bodyPr/>
          <a:lstStyle>
            <a:lvl1pPr>
              <a:defRPr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47751"/>
            <a:ext cx="3886200" cy="5129214"/>
          </a:xfrm>
        </p:spPr>
        <p:txBody>
          <a:bodyPr/>
          <a:lstStyle>
            <a:lvl1pPr>
              <a:defRPr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0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met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6" descr="RSM-RESEARCH-img-large1.png"/>
          <p:cNvPicPr>
            <a:picLocks noChangeAspect="1"/>
          </p:cNvPicPr>
          <p:nvPr userDrawn="1"/>
        </p:nvPicPr>
        <p:blipFill>
          <a:blip r:embed="rId2" cstate="print"/>
          <a:srcRect l="12669" r="12669"/>
          <a:stretch>
            <a:fillRect/>
          </a:stretch>
        </p:blipFill>
        <p:spPr bwMode="auto">
          <a:xfrm>
            <a:off x="5283320" y="2322477"/>
            <a:ext cx="2086451" cy="22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ijdelijke aanduiding voor afbeelding 9" descr="RSM-RESEARCH-img-small2.png"/>
          <p:cNvPicPr>
            <a:picLocks noChangeAspect="1"/>
          </p:cNvPicPr>
          <p:nvPr userDrawn="1"/>
        </p:nvPicPr>
        <p:blipFill>
          <a:blip r:embed="rId3" cstate="print"/>
          <a:srcRect l="73788" t="25417" r="10046" b="50220"/>
          <a:stretch>
            <a:fillRect/>
          </a:stretch>
        </p:blipFill>
        <p:spPr bwMode="auto">
          <a:xfrm>
            <a:off x="8334941" y="4142445"/>
            <a:ext cx="382810" cy="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ijdelijke aanduiding voor afbeelding 8" descr="RSM-RESEARCH-img-small1.png"/>
          <p:cNvPicPr>
            <a:picLocks noChangeAspect="1"/>
          </p:cNvPicPr>
          <p:nvPr userDrawn="1"/>
        </p:nvPicPr>
        <p:blipFill>
          <a:blip r:embed="rId4" cstate="print"/>
          <a:srcRect l="48163" t="958" r="-368" b="47363"/>
          <a:stretch>
            <a:fillRect/>
          </a:stretch>
        </p:blipFill>
        <p:spPr bwMode="auto">
          <a:xfrm>
            <a:off x="7451220" y="4139566"/>
            <a:ext cx="389597" cy="40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ijdelijke aanduiding voor afbeelding 8" descr="RSM-RESEARCH-img-small1.png"/>
          <p:cNvPicPr>
            <a:picLocks noChangeAspect="1"/>
          </p:cNvPicPr>
          <p:nvPr userDrawn="1"/>
        </p:nvPicPr>
        <p:blipFill>
          <a:blip r:embed="rId5" cstate="print"/>
          <a:srcRect l="15158" t="958" r="33176" b="47363"/>
          <a:stretch>
            <a:fillRect/>
          </a:stretch>
        </p:blipFill>
        <p:spPr bwMode="auto">
          <a:xfrm>
            <a:off x="5287394" y="4627674"/>
            <a:ext cx="385525" cy="40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39"/>
          <p:cNvSpPr/>
          <p:nvPr userDrawn="1"/>
        </p:nvSpPr>
        <p:spPr>
          <a:xfrm>
            <a:off x="0" y="1373615"/>
            <a:ext cx="9144000" cy="456433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pic>
        <p:nvPicPr>
          <p:cNvPr id="13" name="Afbeelding 21" descr="Masters-main-Rotterdam-shst.png"/>
          <p:cNvPicPr>
            <a:picLocks noChangeAspect="1"/>
          </p:cNvPicPr>
          <p:nvPr userDrawn="1"/>
        </p:nvPicPr>
        <p:blipFill>
          <a:blip r:embed="rId6" cstate="print"/>
          <a:srcRect l="26167" t="2167" r="32295" b="35742"/>
          <a:stretch>
            <a:fillRect/>
          </a:stretch>
        </p:blipFill>
        <p:spPr bwMode="auto">
          <a:xfrm>
            <a:off x="7444432" y="3176306"/>
            <a:ext cx="830779" cy="87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40" descr="RSM-taglin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95" y="6125117"/>
            <a:ext cx="1844819" cy="2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41" descr="RSM-logo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6423" y="5926417"/>
            <a:ext cx="1292323" cy="5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30" descr="Masters-main-campus-151009-.png"/>
          <p:cNvPicPr>
            <a:picLocks noChangeAspect="1"/>
          </p:cNvPicPr>
          <p:nvPr userDrawn="1"/>
        </p:nvPicPr>
        <p:blipFill>
          <a:blip r:embed="rId9" cstate="print"/>
          <a:srcRect l="3261" t="360" r="1477" b="36134"/>
          <a:stretch>
            <a:fillRect/>
          </a:stretch>
        </p:blipFill>
        <p:spPr bwMode="auto">
          <a:xfrm>
            <a:off x="6556639" y="4621914"/>
            <a:ext cx="818562" cy="87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hoek 15"/>
          <p:cNvSpPr/>
          <p:nvPr userDrawn="1"/>
        </p:nvSpPr>
        <p:spPr>
          <a:xfrm>
            <a:off x="5040332" y="4358423"/>
            <a:ext cx="175115" cy="185740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sp>
        <p:nvSpPr>
          <p:cNvPr id="18" name="Rechthoek 16"/>
          <p:cNvSpPr/>
          <p:nvPr userDrawn="1"/>
        </p:nvSpPr>
        <p:spPr>
          <a:xfrm>
            <a:off x="5744865" y="4626235"/>
            <a:ext cx="176473" cy="185740"/>
          </a:xfrm>
          <a:prstGeom prst="rect">
            <a:avLst/>
          </a:prstGeom>
          <a:solidFill>
            <a:srgbClr val="002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sp>
        <p:nvSpPr>
          <p:cNvPr id="19" name="Rechthoek 17"/>
          <p:cNvSpPr/>
          <p:nvPr userDrawn="1"/>
        </p:nvSpPr>
        <p:spPr>
          <a:xfrm>
            <a:off x="7441717" y="4617596"/>
            <a:ext cx="175116" cy="185740"/>
          </a:xfrm>
          <a:prstGeom prst="rect">
            <a:avLst/>
          </a:prstGeom>
          <a:solidFill>
            <a:srgbClr val="E2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4" dirty="0"/>
              <a:t>       </a:t>
            </a:r>
            <a:endParaRPr lang="nl-NL" sz="1154" dirty="0"/>
          </a:p>
        </p:txBody>
      </p:sp>
      <p:sp>
        <p:nvSpPr>
          <p:cNvPr id="20" name="Rechthoek 18"/>
          <p:cNvSpPr/>
          <p:nvPr userDrawn="1"/>
        </p:nvSpPr>
        <p:spPr>
          <a:xfrm>
            <a:off x="6555282" y="5554936"/>
            <a:ext cx="176473" cy="185741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4" dirty="0"/>
              <a:t>       </a:t>
            </a:r>
            <a:endParaRPr lang="nl-NL" sz="1154" dirty="0"/>
          </a:p>
        </p:txBody>
      </p:sp>
      <p:sp>
        <p:nvSpPr>
          <p:cNvPr id="21" name="Rechthoek 19"/>
          <p:cNvSpPr/>
          <p:nvPr userDrawn="1"/>
        </p:nvSpPr>
        <p:spPr>
          <a:xfrm>
            <a:off x="7441717" y="2688198"/>
            <a:ext cx="385525" cy="408917"/>
          </a:xfrm>
          <a:prstGeom prst="rect">
            <a:avLst/>
          </a:prstGeom>
          <a:solidFill>
            <a:srgbClr val="89A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288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154"/>
          </a:p>
        </p:txBody>
      </p:sp>
      <p:pic>
        <p:nvPicPr>
          <p:cNvPr id="22" name="Afbeelding 43" descr="RSM-FullName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114" y="735763"/>
            <a:ext cx="4079234" cy="4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7443095" y="4133091"/>
            <a:ext cx="398770" cy="41539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684" baseline="0">
                <a:solidFill>
                  <a:schemeClr val="bg1"/>
                </a:solidFill>
              </a:defRPr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5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5283751" y="2323189"/>
            <a:ext cx="2086038" cy="2222237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2394" baseline="0">
                <a:solidFill>
                  <a:schemeClr val="bg1"/>
                </a:solidFill>
              </a:defRPr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6" name="Tijdelijke aanduiding voor afbeelding 2"/>
          <p:cNvSpPr>
            <a:spLocks noGrp="1"/>
          </p:cNvSpPr>
          <p:nvPr>
            <p:ph type="pic" idx="11"/>
          </p:nvPr>
        </p:nvSpPr>
        <p:spPr>
          <a:xfrm>
            <a:off x="7439017" y="3172704"/>
            <a:ext cx="834850" cy="88334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1197">
                <a:solidFill>
                  <a:schemeClr val="bg1"/>
                </a:solidFill>
              </a:defRPr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8077" y="2289359"/>
            <a:ext cx="3909575" cy="2246165"/>
          </a:xfrm>
        </p:spPr>
        <p:txBody>
          <a:bodyPr/>
          <a:lstStyle>
            <a:lvl1pPr algn="l">
              <a:defRPr sz="2394" cap="all" baseline="0">
                <a:solidFill>
                  <a:srgbClr val="89A9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8075" y="4595285"/>
            <a:ext cx="3909576" cy="1425460"/>
          </a:xfrm>
        </p:spPr>
        <p:txBody>
          <a:bodyPr>
            <a:noAutofit/>
          </a:bodyPr>
          <a:lstStyle>
            <a:lvl1pPr marL="0" indent="0" algn="l">
              <a:buNone/>
              <a:defRPr sz="1368" cap="all" baseline="0">
                <a:solidFill>
                  <a:srgbClr val="C5B5A2"/>
                </a:solidFill>
                <a:latin typeface="Arial" pitchFamily="34" charset="0"/>
                <a:cs typeface="Arial" pitchFamily="34" charset="0"/>
              </a:defRPr>
            </a:lvl1pPr>
            <a:lvl2pPr marL="44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3" name="Tijdelijke aanduiding voor tekst 32"/>
          <p:cNvSpPr>
            <a:spLocks noGrp="1"/>
          </p:cNvSpPr>
          <p:nvPr>
            <p:ph type="body" sz="quarter" idx="13"/>
          </p:nvPr>
        </p:nvSpPr>
        <p:spPr>
          <a:xfrm>
            <a:off x="418075" y="1484484"/>
            <a:ext cx="8552198" cy="518346"/>
          </a:xfrm>
        </p:spPr>
        <p:txBody>
          <a:bodyPr/>
          <a:lstStyle>
            <a:lvl1pPr>
              <a:buFontTx/>
              <a:buNone/>
              <a:defRPr sz="1710" cap="all" baseline="0">
                <a:solidFill>
                  <a:schemeClr val="bg1"/>
                </a:solidFill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8701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EnBlauweBalk"/>
          <p:cNvPicPr>
            <a:picLocks noSelect="1"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054" y="6356351"/>
            <a:ext cx="62425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25A8E426-1013-4DA1-9982-506C918562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1038226"/>
            <a:ext cx="8425108" cy="51816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00" y="206897"/>
            <a:ext cx="7084800" cy="478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3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2870AC"/>
          </a:solidFill>
          <a:latin typeface="Museo Sans 700" panose="02000000000000000000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useo Sans 300" panose="02000000000000000000" pitchFamily="50" charset="0"/>
          <a:ea typeface="+mn-ea"/>
          <a:cs typeface="+mn-cs"/>
        </a:defRPr>
      </a:lvl1pPr>
      <a:lvl2pPr marL="17780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76798465@N00/4169369269" TargetMode="External"/><Relationship Id="rId3" Type="http://schemas.openxmlformats.org/officeDocument/2006/relationships/hyperlink" Target="https://www.flickr.com/photos/taylar/6171711454/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www.flickr.com/photos/bytemarks/5210685763/" TargetMode="External"/><Relationship Id="rId10" Type="http://schemas.openxmlformats.org/officeDocument/2006/relationships/hyperlink" Target="https://journals.sagepub.com/doi/epdf/10.1177/08997640221127947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82A6E-16CD-AD14-AF6B-63A7EE2B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Drie soorten vrijwillige energie /  hulpbronnen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DECC38-D5CF-6201-B22E-1C6642B5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1</a:t>
            </a:fld>
            <a:endParaRPr lang="de-DE"/>
          </a:p>
        </p:txBody>
      </p:sp>
      <p:pic>
        <p:nvPicPr>
          <p:cNvPr id="6" name="Picture 3" descr="A picture containing eaten&#10;&#10;Description automatically generated">
            <a:extLst>
              <a:ext uri="{FF2B5EF4-FFF2-40B4-BE49-F238E27FC236}">
                <a16:creationId xmlns:a16="http://schemas.microsoft.com/office/drawing/2014/main" id="{77C1C23C-D906-F508-1924-1ED031668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200" y="1094219"/>
            <a:ext cx="2204121" cy="1689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00AD72-5E9E-8EE3-BB2C-C4E5B121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37961" y="1094219"/>
            <a:ext cx="2792614" cy="2094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6D4A44-C097-9074-AE8C-5EE73443EBF1}"/>
              </a:ext>
            </a:extLst>
          </p:cNvPr>
          <p:cNvSpPr txBox="1"/>
          <p:nvPr/>
        </p:nvSpPr>
        <p:spPr>
          <a:xfrm>
            <a:off x="3455353" y="2938411"/>
            <a:ext cx="315351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00" dirty="0" err="1">
                <a:solidFill>
                  <a:schemeClr val="bg1"/>
                </a:solidFill>
                <a:latin typeface="Arial" panose="020B0604020202020204"/>
                <a:hlinkClick r:id="rId5" tooltip="http://www.flickr.com/photos/bytemarks/521068576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  <a:hlinkClick r:id="rId5" tooltip="http://www.flickr.com/photos/bytemarks/521068576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Photo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by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Unknown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Author is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licensed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under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NL" sz="600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B9BAE9B-0D19-2C38-A4CB-D0D4D4BED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169199" y="1007333"/>
            <a:ext cx="2792613" cy="209446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FC40A551-D613-5FED-4B65-B6ABE2038592}"/>
              </a:ext>
            </a:extLst>
          </p:cNvPr>
          <p:cNvSpPr txBox="1"/>
          <p:nvPr/>
        </p:nvSpPr>
        <p:spPr>
          <a:xfrm flipV="1">
            <a:off x="6228833" y="4091113"/>
            <a:ext cx="273298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00" dirty="0" err="1">
                <a:solidFill>
                  <a:schemeClr val="bg1"/>
                </a:solidFill>
                <a:latin typeface="Arial" panose="020B0604020202020204"/>
                <a:hlinkClick r:id="rId8" tooltip="https://www.flickr.com/photos/76798465@N00/416936926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  <a:hlinkClick r:id="rId8" tooltip="https://www.flickr.com/photos/76798465@N00/416936926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Photo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by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Unknown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Author is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licensed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under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l-NL" sz="6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FAEDBE3-0BA1-A384-CE56-0AD15E835891}"/>
              </a:ext>
            </a:extLst>
          </p:cNvPr>
          <p:cNvSpPr txBox="1"/>
          <p:nvPr/>
        </p:nvSpPr>
        <p:spPr>
          <a:xfrm>
            <a:off x="3257320" y="3267617"/>
            <a:ext cx="2744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Derde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partij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vrijwilligers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hulpbron</a:t>
            </a:r>
            <a:endParaRPr lang="nl-NL" sz="1200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C94646D-689E-9FDE-4BFD-1433A1738C84}"/>
              </a:ext>
            </a:extLst>
          </p:cNvPr>
          <p:cNvSpPr txBox="1"/>
          <p:nvPr/>
        </p:nvSpPr>
        <p:spPr>
          <a:xfrm>
            <a:off x="348266" y="2965786"/>
            <a:ext cx="25964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Traditionele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vrijwilligers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hulpbron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39E784A-C6B6-2DFD-C47A-308AE90A59AE}"/>
              </a:ext>
            </a:extLst>
          </p:cNvPr>
          <p:cNvSpPr txBox="1"/>
          <p:nvPr/>
        </p:nvSpPr>
        <p:spPr>
          <a:xfrm>
            <a:off x="6289084" y="3244475"/>
            <a:ext cx="25165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Spontane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vrijwilligers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hulpbron</a:t>
            </a:r>
            <a:endParaRPr lang="nl-NL" sz="1200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D77AFB3-3BC6-9038-7B8E-EB2289A07DB9}"/>
              </a:ext>
            </a:extLst>
          </p:cNvPr>
          <p:cNvSpPr txBox="1"/>
          <p:nvPr/>
        </p:nvSpPr>
        <p:spPr>
          <a:xfrm>
            <a:off x="367200" y="813192"/>
            <a:ext cx="3088153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WILDE ZALM</a:t>
            </a:r>
            <a:endParaRPr lang="nl-NL" b="1" dirty="0" err="1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841E26C-D80F-FC79-38C8-51F740736362}"/>
              </a:ext>
            </a:extLst>
          </p:cNvPr>
          <p:cNvSpPr txBox="1"/>
          <p:nvPr/>
        </p:nvSpPr>
        <p:spPr>
          <a:xfrm>
            <a:off x="3257320" y="798176"/>
            <a:ext cx="279446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KWEEKVIS</a:t>
            </a:r>
            <a:endParaRPr lang="nl-NL" b="1" dirty="0" err="1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36FA68A-C7AE-0FA0-0CDD-1D39487041B5}"/>
              </a:ext>
            </a:extLst>
          </p:cNvPr>
          <p:cNvSpPr txBox="1"/>
          <p:nvPr/>
        </p:nvSpPr>
        <p:spPr>
          <a:xfrm>
            <a:off x="6186547" y="798176"/>
            <a:ext cx="255361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PLANKTON</a:t>
            </a:r>
            <a:endParaRPr lang="nl-NL" b="1" dirty="0" err="1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C84DF4-9823-4CD7-5955-CEED9410C998}"/>
              </a:ext>
            </a:extLst>
          </p:cNvPr>
          <p:cNvSpPr txBox="1"/>
          <p:nvPr/>
        </p:nvSpPr>
        <p:spPr>
          <a:xfrm>
            <a:off x="297448" y="3522075"/>
            <a:ext cx="536101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latin typeface="Calibri" panose="020F0502020204030204" pitchFamily="34" charset="0"/>
                <a:cs typeface="Calibri" panose="020F0502020204030204" pitchFamily="34" charset="0"/>
              </a:rPr>
              <a:t>Koolen-Maas et al (2023). </a:t>
            </a:r>
          </a:p>
          <a:p>
            <a:r>
              <a:rPr lang="nl-NL" sz="1800" b="1" dirty="0">
                <a:latin typeface="Calibri" panose="020F0502020204030204" pitchFamily="34" charset="0"/>
                <a:cs typeface="Calibri" panose="020F0502020204030204" pitchFamily="34" charset="0"/>
              </a:rPr>
              <a:t>Er zijn drie hulpbronnen van vrijwillige energie die zich materialiseren in episodisch maar ook doorgaand vrijwilligerswerk. </a:t>
            </a:r>
          </a:p>
          <a:p>
            <a:r>
              <a:rPr lang="nl-NL" sz="1800" dirty="0">
                <a:latin typeface="Museo Sans 300" panose="02000000000000000000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https://journals.sagepub.com/doi/epdf/10.1177/08997640221127947</a:t>
            </a:r>
            <a:r>
              <a:rPr lang="nl-NL" sz="1800" dirty="0">
                <a:latin typeface="Museo Sans 300" panose="02000000000000000000" charset="0"/>
              </a:rPr>
              <a:t>  (0pen access)</a:t>
            </a:r>
          </a:p>
          <a:p>
            <a:endParaRPr lang="nl-N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Vrijwilligerswerk wordt zowel georganiseerder als spontaner! </a:t>
            </a:r>
            <a:endParaRPr lang="nl-NL" sz="1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80A86-051B-50B5-2543-450E665CD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6366" y="3695866"/>
            <a:ext cx="2858034" cy="29509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FF4BA-ED2B-0343-676D-5E3FA471C92A}"/>
              </a:ext>
            </a:extLst>
          </p:cNvPr>
          <p:cNvSpPr txBox="1"/>
          <p:nvPr/>
        </p:nvSpPr>
        <p:spPr>
          <a:xfrm>
            <a:off x="6474939" y="2966655"/>
            <a:ext cx="315351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00" dirty="0" err="1">
                <a:solidFill>
                  <a:schemeClr val="bg1"/>
                </a:solidFill>
                <a:latin typeface="Arial" panose="020B0604020202020204"/>
                <a:hlinkClick r:id="rId5" tooltip="http://www.flickr.com/photos/bytemarks/521068576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  <a:hlinkClick r:id="rId5" tooltip="http://www.flickr.com/photos/bytemarks/521068576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Photo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by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Unknown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Author is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licensed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under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NL" sz="6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9EA0F0-A18F-F928-271E-9C7A6DB33B58}"/>
              </a:ext>
            </a:extLst>
          </p:cNvPr>
          <p:cNvSpPr txBox="1"/>
          <p:nvPr/>
        </p:nvSpPr>
        <p:spPr>
          <a:xfrm>
            <a:off x="756087" y="3043461"/>
            <a:ext cx="315351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00" dirty="0" err="1">
                <a:solidFill>
                  <a:schemeClr val="bg1"/>
                </a:solidFill>
                <a:latin typeface="Arial" panose="020B0604020202020204"/>
                <a:hlinkClick r:id="rId5" tooltip="http://www.flickr.com/photos/bytemarks/521068576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  <a:hlinkClick r:id="rId5" tooltip="http://www.flickr.com/photos/bytemarks/521068576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Photo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by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Unknown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Author is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licensed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 err="1">
                <a:solidFill>
                  <a:schemeClr val="bg1"/>
                </a:solidFill>
                <a:latin typeface="Arial" panose="020B0604020202020204"/>
              </a:rPr>
              <a:t>under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nl-NL" sz="600" dirty="0">
                <a:solidFill>
                  <a:schemeClr val="bg1"/>
                </a:solidFill>
                <a:latin typeface="Arial" panose="020B0604020202020204"/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NL" sz="600" dirty="0">
              <a:solidFill>
                <a:schemeClr val="bg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077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CBD2-C6D5-7D57-2635-B364BAA7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832" y="2941312"/>
            <a:ext cx="2572577" cy="640331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rgbClr val="002060"/>
                </a:solidFill>
                <a:latin typeface="+mj-lt"/>
              </a:rPr>
              <a:t>De individuele burger en de resources die de burger heeft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044AE-5A90-F9FA-3323-9B02CBFB9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42" y="6046969"/>
            <a:ext cx="1055489" cy="766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64280E-25F2-2CE1-764E-79558037F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13"/>
          <a:stretch/>
        </p:blipFill>
        <p:spPr>
          <a:xfrm>
            <a:off x="7524120" y="4952408"/>
            <a:ext cx="765416" cy="723305"/>
          </a:xfrm>
          <a:prstGeom prst="rect">
            <a:avLst/>
          </a:prstGeom>
        </p:spPr>
      </p:pic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2D5FA9D-FC0E-19B7-2622-105C1D2801D7}"/>
              </a:ext>
            </a:extLst>
          </p:cNvPr>
          <p:cNvGrpSpPr/>
          <p:nvPr/>
        </p:nvGrpSpPr>
        <p:grpSpPr>
          <a:xfrm>
            <a:off x="427617" y="970206"/>
            <a:ext cx="5413223" cy="4991657"/>
            <a:chOff x="465924" y="1236518"/>
            <a:chExt cx="5731510" cy="5670550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0108534E-9DF8-8A33-7A64-73FA987F4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924" y="1236518"/>
              <a:ext cx="5731510" cy="5670550"/>
              <a:chOff x="1073714" y="1060625"/>
              <a:chExt cx="60642" cy="60008"/>
            </a:xfrm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2E129791-43AD-9209-E7DC-F8D24766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714" y="1060625"/>
                <a:ext cx="59985" cy="5960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dk1">
                    <a:lumMod val="0"/>
                    <a:lumOff val="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endParaRPr lang="nl-NL" sz="1013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531D19DD-87E5-C927-F5BB-78C95C85A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994" y="1068367"/>
                <a:ext cx="45144" cy="4501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dk1">
                    <a:lumMod val="0"/>
                    <a:lumOff val="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67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nl-NL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AE99F796-579D-8792-84CD-11C1B73BC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341" y="1076461"/>
                <a:ext cx="29806" cy="3021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dk1">
                    <a:lumMod val="0"/>
                    <a:lumOff val="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67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nl-NL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2FA8A1EB-CAED-1799-4DB9-6766BF8FD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779" y="1082743"/>
                <a:ext cx="16949" cy="1749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dk1">
                    <a:lumMod val="0"/>
                    <a:lumOff val="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Traditionele vrijwilliger resource</a:t>
                </a:r>
              </a:p>
            </p:txBody>
          </p:sp>
          <p:cxnSp>
            <p:nvCxnSpPr>
              <p:cNvPr id="235" name="AutoShape 7">
                <a:extLst>
                  <a:ext uri="{FF2B5EF4-FFF2-40B4-BE49-F238E27FC236}">
                    <a16:creationId xmlns:a16="http://schemas.microsoft.com/office/drawing/2014/main" id="{82169E36-3046-5C26-07A9-8555C4927D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96107" y="1086651"/>
                <a:ext cx="7190" cy="4533"/>
              </a:xfrm>
              <a:prstGeom prst="straightConnector1">
                <a:avLst/>
              </a:prstGeom>
              <a:noFill/>
              <a:ln w="9525">
                <a:solidFill>
                  <a:schemeClr val="dk1">
                    <a:lumMod val="0"/>
                    <a:lumOff val="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dk1">
                          <a:lumMod val="0"/>
                          <a:lumOff val="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6" name="AutoShape 8">
                <a:extLst>
                  <a:ext uri="{FF2B5EF4-FFF2-40B4-BE49-F238E27FC236}">
                    <a16:creationId xmlns:a16="http://schemas.microsoft.com/office/drawing/2014/main" id="{E173E3A2-C911-5761-C3B5-9BE41295CF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103297" y="1087120"/>
                <a:ext cx="7191" cy="4220"/>
              </a:xfrm>
              <a:prstGeom prst="straightConnector1">
                <a:avLst/>
              </a:prstGeom>
              <a:noFill/>
              <a:ln w="9525">
                <a:solidFill>
                  <a:schemeClr val="dk1">
                    <a:lumMod val="0"/>
                    <a:lumOff val="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dk1">
                          <a:lumMod val="0"/>
                          <a:lumOff val="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" name="AutoShape 9">
                <a:extLst>
                  <a:ext uri="{FF2B5EF4-FFF2-40B4-BE49-F238E27FC236}">
                    <a16:creationId xmlns:a16="http://schemas.microsoft.com/office/drawing/2014/main" id="{8025B962-1F7D-F28C-1C38-6132D8C8D8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3297" y="1091184"/>
                <a:ext cx="0" cy="9144"/>
              </a:xfrm>
              <a:prstGeom prst="straightConnector1">
                <a:avLst/>
              </a:prstGeom>
              <a:noFill/>
              <a:ln w="9525">
                <a:solidFill>
                  <a:schemeClr val="dk1">
                    <a:lumMod val="0"/>
                    <a:lumOff val="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dk1">
                          <a:lumMod val="0"/>
                          <a:lumOff val="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38" name="Text Box 10">
                <a:extLst>
                  <a:ext uri="{FF2B5EF4-FFF2-40B4-BE49-F238E27FC236}">
                    <a16:creationId xmlns:a16="http://schemas.microsoft.com/office/drawing/2014/main" id="{46B5C94D-717E-55BF-AC6A-07C8490E2F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766" y="1092638"/>
                <a:ext cx="9144" cy="9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Spontane vrijwilliger resource</a:t>
                </a:r>
              </a:p>
            </p:txBody>
          </p:sp>
          <p:sp>
            <p:nvSpPr>
              <p:cNvPr id="239" name="Text Box 11">
                <a:extLst>
                  <a:ext uri="{FF2B5EF4-FFF2-40B4-BE49-F238E27FC236}">
                    <a16:creationId xmlns:a16="http://schemas.microsoft.com/office/drawing/2014/main" id="{BAACB5DF-C2DE-7B9E-4CA3-B063EFC3D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106" y="1090055"/>
                <a:ext cx="9144" cy="3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1050" b="1" dirty="0">
                    <a:solidFill>
                      <a:srgbClr val="FF6600"/>
                    </a:solidFill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Individuen</a:t>
                </a:r>
                <a:endParaRPr lang="nl-NL" sz="1050" dirty="0">
                  <a:solidFill>
                    <a:srgbClr val="FF66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Text Box 12">
                <a:extLst>
                  <a:ext uri="{FF2B5EF4-FFF2-40B4-BE49-F238E27FC236}">
                    <a16:creationId xmlns:a16="http://schemas.microsoft.com/office/drawing/2014/main" id="{A02DABE0-7029-0905-8B42-603743FB5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107" y="1092638"/>
                <a:ext cx="6934" cy="9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Vrijwilliger resource van derden</a:t>
                </a:r>
              </a:p>
            </p:txBody>
          </p:sp>
          <p:sp>
            <p:nvSpPr>
              <p:cNvPr id="241" name="Text Box 13">
                <a:extLst>
                  <a:ext uri="{FF2B5EF4-FFF2-40B4-BE49-F238E27FC236}">
                    <a16:creationId xmlns:a16="http://schemas.microsoft.com/office/drawing/2014/main" id="{6B5FCBC3-0065-501F-F539-BE5D44B56D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4627" y="1098984"/>
                <a:ext cx="8128" cy="4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Non-profit </a:t>
                </a:r>
                <a:r>
                  <a:rPr lang="nl-NL" sz="900" dirty="0" err="1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rganisaties</a:t>
                </a:r>
                <a:endParaRPr lang="nl-NL" sz="9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Text Box 14">
                <a:extLst>
                  <a:ext uri="{FF2B5EF4-FFF2-40B4-BE49-F238E27FC236}">
                    <a16:creationId xmlns:a16="http://schemas.microsoft.com/office/drawing/2014/main" id="{AE6F6047-186C-2993-719E-AF554234B5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6570" y="1098259"/>
                <a:ext cx="9925" cy="4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Overheid organisaties</a:t>
                </a:r>
              </a:p>
            </p:txBody>
          </p:sp>
          <p:sp>
            <p:nvSpPr>
              <p:cNvPr id="243" name="Text Box 15">
                <a:extLst>
                  <a:ext uri="{FF2B5EF4-FFF2-40B4-BE49-F238E27FC236}">
                    <a16:creationId xmlns:a16="http://schemas.microsoft.com/office/drawing/2014/main" id="{C7D36F2F-10D8-585C-FD3F-AA169B5388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4016" y="1071988"/>
                <a:ext cx="19500" cy="2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1050" b="1" dirty="0">
                    <a:solidFill>
                      <a:srgbClr val="FF6600"/>
                    </a:solidFill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Koppelteken en derde partijen</a:t>
                </a:r>
                <a:endParaRPr lang="nl-NL" sz="1050" dirty="0">
                  <a:solidFill>
                    <a:srgbClr val="FF66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675" b="1" dirty="0">
                    <a:latin typeface="Times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nl-NL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Text Box 16">
                <a:extLst>
                  <a:ext uri="{FF2B5EF4-FFF2-40B4-BE49-F238E27FC236}">
                    <a16:creationId xmlns:a16="http://schemas.microsoft.com/office/drawing/2014/main" id="{DEE07CFB-29DF-028A-6849-95E1E18AAC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456" y="1079645"/>
                <a:ext cx="19483" cy="1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1050" b="1" dirty="0" err="1">
                    <a:solidFill>
                      <a:srgbClr val="FF6600"/>
                    </a:solidFill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Vrijwilligers-organisaties</a:t>
                </a:r>
                <a:endParaRPr lang="nl-NL" sz="1050" dirty="0">
                  <a:solidFill>
                    <a:srgbClr val="FF66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Text Box 17">
                <a:extLst>
                  <a:ext uri="{FF2B5EF4-FFF2-40B4-BE49-F238E27FC236}">
                    <a16:creationId xmlns:a16="http://schemas.microsoft.com/office/drawing/2014/main" id="{7E3F9F5C-8FA5-AF5C-4158-9EE068C47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7120" y="1077082"/>
                <a:ext cx="7659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 err="1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Vrijwiligers</a:t>
                </a: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-centra</a:t>
                </a:r>
              </a:p>
            </p:txBody>
          </p:sp>
          <p:sp>
            <p:nvSpPr>
              <p:cNvPr id="246" name="Text Box 18">
                <a:extLst>
                  <a:ext uri="{FF2B5EF4-FFF2-40B4-BE49-F238E27FC236}">
                    <a16:creationId xmlns:a16="http://schemas.microsoft.com/office/drawing/2014/main" id="{7C82B42F-63B0-39A3-F6FE-61B5D99B80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2339" y="1096127"/>
                <a:ext cx="7972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Corporaties</a:t>
                </a:r>
              </a:p>
            </p:txBody>
          </p:sp>
          <p:sp>
            <p:nvSpPr>
              <p:cNvPr id="247" name="Text Box 19">
                <a:extLst>
                  <a:ext uri="{FF2B5EF4-FFF2-40B4-BE49-F238E27FC236}">
                    <a16:creationId xmlns:a16="http://schemas.microsoft.com/office/drawing/2014/main" id="{A7C068C4-9DD2-93BF-6E4E-00FF1F39D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6514" y="1104118"/>
                <a:ext cx="7659" cy="2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Overheid</a:t>
                </a:r>
              </a:p>
            </p:txBody>
          </p:sp>
          <p:sp>
            <p:nvSpPr>
              <p:cNvPr id="248" name="Text Box 20">
                <a:extLst>
                  <a:ext uri="{FF2B5EF4-FFF2-40B4-BE49-F238E27FC236}">
                    <a16:creationId xmlns:a16="http://schemas.microsoft.com/office/drawing/2014/main" id="{25087F44-AF8A-AFD4-283C-B550EE95FB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676" y="1107648"/>
                <a:ext cx="7659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 err="1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Onderwijs-instellingen</a:t>
                </a:r>
                <a:endParaRPr lang="nl-NL" sz="9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 Box 21">
                <a:extLst>
                  <a:ext uri="{FF2B5EF4-FFF2-40B4-BE49-F238E27FC236}">
                    <a16:creationId xmlns:a16="http://schemas.microsoft.com/office/drawing/2014/main" id="{D793AC2F-7075-5052-0A29-2388751B4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2492" y="1075268"/>
                <a:ext cx="7737" cy="6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Nationale vrijwilligers-dagen</a:t>
                </a:r>
              </a:p>
            </p:txBody>
          </p:sp>
          <p:sp>
            <p:nvSpPr>
              <p:cNvPr id="250" name="Text Box 22">
                <a:extLst>
                  <a:ext uri="{FF2B5EF4-FFF2-40B4-BE49-F238E27FC236}">
                    <a16:creationId xmlns:a16="http://schemas.microsoft.com/office/drawing/2014/main" id="{317A190D-BD34-3B5A-38C5-5141EDED70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7644" y="1084923"/>
                <a:ext cx="7659" cy="18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 err="1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Agent-schappen</a:t>
                </a: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voor vrijwilligers-toerisme, familie </a:t>
                </a:r>
                <a:r>
                  <a:rPr lang="nl-NL" sz="900" dirty="0" err="1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vrijwilligers-werk</a:t>
                </a: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enz.</a:t>
                </a:r>
              </a:p>
            </p:txBody>
          </p:sp>
          <p:sp>
            <p:nvSpPr>
              <p:cNvPr id="251" name="Text Box 23">
                <a:extLst>
                  <a:ext uri="{FF2B5EF4-FFF2-40B4-BE49-F238E27FC236}">
                    <a16:creationId xmlns:a16="http://schemas.microsoft.com/office/drawing/2014/main" id="{4AD6D874-8C2B-BDD9-31AA-A4D84972C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7723" y="1090574"/>
                <a:ext cx="7659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Buurt / wijk groepen</a:t>
                </a:r>
              </a:p>
            </p:txBody>
          </p:sp>
          <p:sp>
            <p:nvSpPr>
              <p:cNvPr id="252" name="Text Box 24">
                <a:extLst>
                  <a:ext uri="{FF2B5EF4-FFF2-40B4-BE49-F238E27FC236}">
                    <a16:creationId xmlns:a16="http://schemas.microsoft.com/office/drawing/2014/main" id="{D8765471-0D24-A41E-FEC6-6C43F3F51B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5736" y="1066089"/>
                <a:ext cx="10693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Non-profit regimes</a:t>
                </a:r>
              </a:p>
            </p:txBody>
          </p:sp>
          <p:sp>
            <p:nvSpPr>
              <p:cNvPr id="253" name="Text Box 25">
                <a:extLst>
                  <a:ext uri="{FF2B5EF4-FFF2-40B4-BE49-F238E27FC236}">
                    <a16:creationId xmlns:a16="http://schemas.microsoft.com/office/drawing/2014/main" id="{DAF02559-AA51-22E5-5E10-2EF3736E32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979" y="1075553"/>
                <a:ext cx="7659" cy="57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Rol van </a:t>
                </a:r>
                <a:r>
                  <a:rPr lang="nl-NL" sz="900" dirty="0" err="1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vrijwilligers-werk</a:t>
                </a:r>
                <a:endParaRPr lang="nl-NL" sz="9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Text Box 26">
                <a:extLst>
                  <a:ext uri="{FF2B5EF4-FFF2-40B4-BE49-F238E27FC236}">
                    <a16:creationId xmlns:a16="http://schemas.microsoft.com/office/drawing/2014/main" id="{47DD5A11-3D98-79F8-1EDA-32C8FDF415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186" y="1103162"/>
                <a:ext cx="7659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Religie/</a:t>
                </a:r>
                <a:b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secularisatie</a:t>
                </a:r>
              </a:p>
            </p:txBody>
          </p:sp>
          <p:sp>
            <p:nvSpPr>
              <p:cNvPr id="255" name="Text Box 27">
                <a:extLst>
                  <a:ext uri="{FF2B5EF4-FFF2-40B4-BE49-F238E27FC236}">
                    <a16:creationId xmlns:a16="http://schemas.microsoft.com/office/drawing/2014/main" id="{55D0019C-C0D8-B9BE-1581-F1C6C4DBC9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4095" y="1066360"/>
                <a:ext cx="7659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 err="1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Individualis-ering</a:t>
                </a:r>
                <a:endParaRPr lang="nl-NL" sz="9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Text Box 28">
                <a:extLst>
                  <a:ext uri="{FF2B5EF4-FFF2-40B4-BE49-F238E27FC236}">
                    <a16:creationId xmlns:a16="http://schemas.microsoft.com/office/drawing/2014/main" id="{E7F6A038-E5D7-F339-003D-72F0FCB4C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6697" y="1089645"/>
                <a:ext cx="7659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Culturele   antecedenten</a:t>
                </a:r>
              </a:p>
            </p:txBody>
          </p:sp>
          <p:sp>
            <p:nvSpPr>
              <p:cNvPr id="257" name="Text Box 29">
                <a:extLst>
                  <a:ext uri="{FF2B5EF4-FFF2-40B4-BE49-F238E27FC236}">
                    <a16:creationId xmlns:a16="http://schemas.microsoft.com/office/drawing/2014/main" id="{AF5C02FC-B787-94AB-FF7D-784C761C7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4522" y="1062627"/>
                <a:ext cx="17444" cy="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1050" b="1" dirty="0">
                    <a:solidFill>
                      <a:srgbClr val="FF6600"/>
                    </a:solidFill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Institutionele regelingen</a:t>
                </a:r>
                <a:endParaRPr lang="nl-NL" sz="1050" dirty="0">
                  <a:solidFill>
                    <a:srgbClr val="FF66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Text Box 30">
                <a:extLst>
                  <a:ext uri="{FF2B5EF4-FFF2-40B4-BE49-F238E27FC236}">
                    <a16:creationId xmlns:a16="http://schemas.microsoft.com/office/drawing/2014/main" id="{FF0F980F-5E35-137F-C6A5-9CA137056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4775" y="1113753"/>
                <a:ext cx="7659" cy="6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Relatie overheid en maatschappij</a:t>
                </a:r>
              </a:p>
            </p:txBody>
          </p:sp>
          <p:sp>
            <p:nvSpPr>
              <p:cNvPr id="259" name="Text Box 31">
                <a:extLst>
                  <a:ext uri="{FF2B5EF4-FFF2-40B4-BE49-F238E27FC236}">
                    <a16:creationId xmlns:a16="http://schemas.microsoft.com/office/drawing/2014/main" id="{3ECB7859-9E41-73F5-F0AC-1B6884D81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285" y="1111565"/>
                <a:ext cx="12228" cy="4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Politiek-economisch klimaat</a:t>
                </a:r>
              </a:p>
            </p:txBody>
          </p:sp>
          <p:sp>
            <p:nvSpPr>
              <p:cNvPr id="260" name="Text Box 32">
                <a:extLst>
                  <a:ext uri="{FF2B5EF4-FFF2-40B4-BE49-F238E27FC236}">
                    <a16:creationId xmlns:a16="http://schemas.microsoft.com/office/drawing/2014/main" id="{13D5FCB3-532A-67F3-272B-839E51596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344" y="1101740"/>
                <a:ext cx="6953" cy="5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Economische gelijkheid</a:t>
                </a:r>
              </a:p>
            </p:txBody>
          </p:sp>
          <p:sp>
            <p:nvSpPr>
              <p:cNvPr id="261" name="Text Box 33">
                <a:extLst>
                  <a:ext uri="{FF2B5EF4-FFF2-40B4-BE49-F238E27FC236}">
                    <a16:creationId xmlns:a16="http://schemas.microsoft.com/office/drawing/2014/main" id="{B0ABFFFD-8E09-DA7B-428A-09E73F074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714" y="1088961"/>
                <a:ext cx="7660" cy="9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27432" tIns="27432" rIns="27432" bIns="27432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nl-NL" sz="9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Wettelijke kaders </a:t>
                </a:r>
                <a:r>
                  <a:rPr lang="nl-NL" sz="900" dirty="0" err="1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vrijwilligers-werk</a:t>
                </a:r>
                <a:endParaRPr lang="nl-NL" sz="9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2" name="Text Box 18">
              <a:extLst>
                <a:ext uri="{FF2B5EF4-FFF2-40B4-BE49-F238E27FC236}">
                  <a16:creationId xmlns:a16="http://schemas.microsoft.com/office/drawing/2014/main" id="{28AEF54C-DC10-BF9B-D0D2-B71D17323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633" y="3874957"/>
              <a:ext cx="753110" cy="47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nl-NL" sz="9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Bedrijven</a:t>
              </a:r>
            </a:p>
          </p:txBody>
        </p:sp>
        <p:sp>
          <p:nvSpPr>
            <p:cNvPr id="263" name="Text Box 27">
              <a:extLst>
                <a:ext uri="{FF2B5EF4-FFF2-40B4-BE49-F238E27FC236}">
                  <a16:creationId xmlns:a16="http://schemas.microsoft.com/office/drawing/2014/main" id="{E16CD758-A9C7-74E3-60CD-595704888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9824" y="2405617"/>
              <a:ext cx="894982" cy="507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7432" tIns="27432" rIns="27432" bIns="27432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9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Community </a:t>
              </a:r>
              <a:r>
                <a:rPr lang="en-US" sz="900" dirty="0" err="1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karakter-istieken</a:t>
              </a:r>
              <a:endParaRPr lang="nl-NL" sz="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 Box 13">
            <a:extLst>
              <a:ext uri="{FF2B5EF4-FFF2-40B4-BE49-F238E27FC236}">
                <a16:creationId xmlns:a16="http://schemas.microsoft.com/office/drawing/2014/main" id="{D6A666F0-9D77-32FC-E58E-DA2733603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924" y="2957313"/>
            <a:ext cx="620050" cy="33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27432" tIns="27432" rIns="27432" bIns="27432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dirty="0" err="1">
                <a:latin typeface="Arial Narrow" panose="020B0606020202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Verenigingen</a:t>
            </a:r>
            <a:endParaRPr lang="nl-NL" sz="900" dirty="0">
              <a:latin typeface="Arial Narrow" panose="020B0606020202030204" pitchFamily="34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BC60429B-1663-63FB-5EB3-4F4B0D2D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501" y="3729296"/>
            <a:ext cx="620050" cy="33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27432" tIns="27432" rIns="27432" bIns="27432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dirty="0" err="1">
                <a:latin typeface="Arial Narrow" panose="020B0606020202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Activisme</a:t>
            </a:r>
            <a:endParaRPr lang="nl-NL" sz="900" dirty="0">
              <a:latin typeface="Arial Narrow" panose="020B0606020202030204" pitchFamily="34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F5807115-EC09-C0A0-6C48-FB4B3546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489" y="2786582"/>
            <a:ext cx="584272" cy="3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27432" tIns="27432" rIns="27432" bIns="27432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900" dirty="0" err="1">
                <a:latin typeface="Arial Narrow" panose="020B0606020202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Lokale</a:t>
            </a:r>
            <a:r>
              <a:rPr lang="en-US" sz="900" dirty="0">
                <a:latin typeface="Arial Narrow" panose="020B0606020202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900" dirty="0" err="1">
                <a:latin typeface="Arial Narrow" panose="020B0606020202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cooperaties</a:t>
            </a:r>
            <a:endParaRPr lang="nl-NL" sz="900" dirty="0">
              <a:latin typeface="Arial Narrow" panose="020B0606020202030204" pitchFamily="34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BAE15204-291E-DCB5-57C7-4F5BA4984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396" y="4612275"/>
            <a:ext cx="981170" cy="2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27432" tIns="27432" rIns="27432" bIns="27432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nl-NL" sz="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Evenementen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578C170-DEC3-47AF-16F8-CDB32120DCE3}"/>
              </a:ext>
            </a:extLst>
          </p:cNvPr>
          <p:cNvSpPr txBox="1"/>
          <p:nvPr/>
        </p:nvSpPr>
        <p:spPr>
          <a:xfrm>
            <a:off x="6205488" y="1347399"/>
            <a:ext cx="47285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srgbClr val="002060"/>
                </a:solidFill>
                <a:latin typeface="+mj-lt"/>
              </a:rPr>
              <a:t>De macro invloeden 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8D4F9ED-6DF0-6563-3028-0C5082952019}"/>
              </a:ext>
            </a:extLst>
          </p:cNvPr>
          <p:cNvSpPr txBox="1"/>
          <p:nvPr/>
        </p:nvSpPr>
        <p:spPr>
          <a:xfrm>
            <a:off x="6188312" y="1701414"/>
            <a:ext cx="5383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srgbClr val="002060"/>
                </a:solidFill>
                <a:latin typeface="+mj-lt"/>
              </a:rPr>
              <a:t>De indirecte gebruikers van de resource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D9B283E-B794-849A-9CA2-41EB78105E8B}"/>
              </a:ext>
            </a:extLst>
          </p:cNvPr>
          <p:cNvSpPr txBox="1"/>
          <p:nvPr/>
        </p:nvSpPr>
        <p:spPr>
          <a:xfrm>
            <a:off x="6188312" y="2362001"/>
            <a:ext cx="26916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srgbClr val="002060"/>
                </a:solidFill>
                <a:latin typeface="+mj-lt"/>
              </a:rPr>
              <a:t>De directe gebruikers van die resource</a:t>
            </a:r>
          </a:p>
        </p:txBody>
      </p:sp>
      <p:cxnSp>
        <p:nvCxnSpPr>
          <p:cNvPr id="15" name="Straight Arrow Connector 23">
            <a:extLst>
              <a:ext uri="{FF2B5EF4-FFF2-40B4-BE49-F238E27FC236}">
                <a16:creationId xmlns:a16="http://schemas.microsoft.com/office/drawing/2014/main" id="{D2BC1C84-3232-167F-53F9-5C79D0B4FC55}"/>
              </a:ext>
            </a:extLst>
          </p:cNvPr>
          <p:cNvCxnSpPr>
            <a:cxnSpLocks/>
          </p:cNvCxnSpPr>
          <p:nvPr/>
        </p:nvCxnSpPr>
        <p:spPr>
          <a:xfrm flipH="1">
            <a:off x="4032237" y="1818033"/>
            <a:ext cx="2095541" cy="16972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23">
            <a:extLst>
              <a:ext uri="{FF2B5EF4-FFF2-40B4-BE49-F238E27FC236}">
                <a16:creationId xmlns:a16="http://schemas.microsoft.com/office/drawing/2014/main" id="{7DEB18E5-4836-6C2C-EE00-74C8E81A7A43}"/>
              </a:ext>
            </a:extLst>
          </p:cNvPr>
          <p:cNvCxnSpPr>
            <a:cxnSpLocks/>
          </p:cNvCxnSpPr>
          <p:nvPr/>
        </p:nvCxnSpPr>
        <p:spPr>
          <a:xfrm flipH="1">
            <a:off x="3876549" y="2487888"/>
            <a:ext cx="2236193" cy="17893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23">
            <a:extLst>
              <a:ext uri="{FF2B5EF4-FFF2-40B4-BE49-F238E27FC236}">
                <a16:creationId xmlns:a16="http://schemas.microsoft.com/office/drawing/2014/main" id="{8FD07416-33D4-8FAD-63AD-7A615731A5E8}"/>
              </a:ext>
            </a:extLst>
          </p:cNvPr>
          <p:cNvCxnSpPr>
            <a:cxnSpLocks/>
          </p:cNvCxnSpPr>
          <p:nvPr/>
        </p:nvCxnSpPr>
        <p:spPr>
          <a:xfrm flipH="1">
            <a:off x="3518338" y="3081700"/>
            <a:ext cx="2596142" cy="43050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23">
            <a:extLst>
              <a:ext uri="{FF2B5EF4-FFF2-40B4-BE49-F238E27FC236}">
                <a16:creationId xmlns:a16="http://schemas.microsoft.com/office/drawing/2014/main" id="{6B748F56-5EAF-24D1-204E-6FE7FC4207DE}"/>
              </a:ext>
            </a:extLst>
          </p:cNvPr>
          <p:cNvCxnSpPr>
            <a:cxnSpLocks/>
          </p:cNvCxnSpPr>
          <p:nvPr/>
        </p:nvCxnSpPr>
        <p:spPr>
          <a:xfrm flipH="1" flipV="1">
            <a:off x="3820945" y="1212451"/>
            <a:ext cx="2254706" cy="23393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623AECA-F892-222A-6DBD-25563954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44997"/>
            <a:ext cx="7084800" cy="478936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Ecosysteem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denken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BE4F8-C3C7-D4D8-152E-290FCCF4EC83}"/>
              </a:ext>
            </a:extLst>
          </p:cNvPr>
          <p:cNvSpPr txBox="1"/>
          <p:nvPr/>
        </p:nvSpPr>
        <p:spPr>
          <a:xfrm>
            <a:off x="369413" y="6227722"/>
            <a:ext cx="46640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Vrijwilligerswerkbeleid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 zit in de twee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ringen</a:t>
            </a:r>
            <a:endParaRPr lang="en-US" dirty="0"/>
          </a:p>
          <a:p>
            <a:r>
              <a:rPr lang="en-US" dirty="0" err="1"/>
              <a:t>Vrijwilligersbeleid</a:t>
            </a:r>
            <a:r>
              <a:rPr lang="en-US" dirty="0"/>
              <a:t> zit in de twee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31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vaal 127">
            <a:extLst>
              <a:ext uri="{FF2B5EF4-FFF2-40B4-BE49-F238E27FC236}">
                <a16:creationId xmlns:a16="http://schemas.microsoft.com/office/drawing/2014/main" id="{9AC9567A-70C8-384D-A8C1-E0E7D9F313A5}"/>
              </a:ext>
            </a:extLst>
          </p:cNvPr>
          <p:cNvSpPr/>
          <p:nvPr/>
        </p:nvSpPr>
        <p:spPr>
          <a:xfrm>
            <a:off x="4785079" y="2162693"/>
            <a:ext cx="2871336" cy="288191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 dirty="0"/>
          </a:p>
        </p:txBody>
      </p:sp>
      <p:sp>
        <p:nvSpPr>
          <p:cNvPr id="150" name="Ovaal 149">
            <a:extLst>
              <a:ext uri="{FF2B5EF4-FFF2-40B4-BE49-F238E27FC236}">
                <a16:creationId xmlns:a16="http://schemas.microsoft.com/office/drawing/2014/main" id="{B2A4E3B7-F179-744D-A6DE-82A94E921C5F}"/>
              </a:ext>
            </a:extLst>
          </p:cNvPr>
          <p:cNvSpPr/>
          <p:nvPr/>
        </p:nvSpPr>
        <p:spPr>
          <a:xfrm>
            <a:off x="3579766" y="4324276"/>
            <a:ext cx="550235" cy="5382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131" name="Ovaal 130">
            <a:extLst>
              <a:ext uri="{FF2B5EF4-FFF2-40B4-BE49-F238E27FC236}">
                <a16:creationId xmlns:a16="http://schemas.microsoft.com/office/drawing/2014/main" id="{F81497EB-1D70-6040-9FFB-53F0368ADC73}"/>
              </a:ext>
            </a:extLst>
          </p:cNvPr>
          <p:cNvSpPr/>
          <p:nvPr/>
        </p:nvSpPr>
        <p:spPr>
          <a:xfrm>
            <a:off x="1748431" y="2086667"/>
            <a:ext cx="2917741" cy="2911670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129" name="Rechthoek 128">
            <a:extLst>
              <a:ext uri="{FF2B5EF4-FFF2-40B4-BE49-F238E27FC236}">
                <a16:creationId xmlns:a16="http://schemas.microsoft.com/office/drawing/2014/main" id="{B7C8C7C8-7446-4245-AF78-15CBF4C80807}"/>
              </a:ext>
            </a:extLst>
          </p:cNvPr>
          <p:cNvSpPr/>
          <p:nvPr/>
        </p:nvSpPr>
        <p:spPr>
          <a:xfrm>
            <a:off x="3898327" y="2534613"/>
            <a:ext cx="969836" cy="905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 dirty="0"/>
          </a:p>
        </p:txBody>
      </p:sp>
      <p:sp>
        <p:nvSpPr>
          <p:cNvPr id="126" name="Rechthoek 125">
            <a:extLst>
              <a:ext uri="{FF2B5EF4-FFF2-40B4-BE49-F238E27FC236}">
                <a16:creationId xmlns:a16="http://schemas.microsoft.com/office/drawing/2014/main" id="{FD714D66-B006-0D4D-AED0-118219AE2561}"/>
              </a:ext>
            </a:extLst>
          </p:cNvPr>
          <p:cNvSpPr/>
          <p:nvPr/>
        </p:nvSpPr>
        <p:spPr>
          <a:xfrm>
            <a:off x="3988012" y="2725470"/>
            <a:ext cx="697752" cy="80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123" name="Rechthoek 122">
            <a:extLst>
              <a:ext uri="{FF2B5EF4-FFF2-40B4-BE49-F238E27FC236}">
                <a16:creationId xmlns:a16="http://schemas.microsoft.com/office/drawing/2014/main" id="{768D2CCC-F5A8-BB4B-A4D5-6C1D5EC368D6}"/>
              </a:ext>
            </a:extLst>
          </p:cNvPr>
          <p:cNvSpPr/>
          <p:nvPr/>
        </p:nvSpPr>
        <p:spPr>
          <a:xfrm>
            <a:off x="4701117" y="3426114"/>
            <a:ext cx="586769" cy="580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 dirty="0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BF4FF33B-07FE-A746-B8D9-4EDE98FCF971}"/>
              </a:ext>
            </a:extLst>
          </p:cNvPr>
          <p:cNvSpPr/>
          <p:nvPr/>
        </p:nvSpPr>
        <p:spPr>
          <a:xfrm>
            <a:off x="5026334" y="4033441"/>
            <a:ext cx="193830" cy="151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121" name="Rechthoek 120">
            <a:extLst>
              <a:ext uri="{FF2B5EF4-FFF2-40B4-BE49-F238E27FC236}">
                <a16:creationId xmlns:a16="http://schemas.microsoft.com/office/drawing/2014/main" id="{D57271E8-12D2-2A40-B62E-A2A0EC200EE9}"/>
              </a:ext>
            </a:extLst>
          </p:cNvPr>
          <p:cNvSpPr/>
          <p:nvPr/>
        </p:nvSpPr>
        <p:spPr>
          <a:xfrm>
            <a:off x="4355880" y="3484237"/>
            <a:ext cx="895214" cy="8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51D5C5C0-422B-5744-A7ED-C1CAC5C1C09B}"/>
              </a:ext>
            </a:extLst>
          </p:cNvPr>
          <p:cNvSpPr/>
          <p:nvPr/>
        </p:nvSpPr>
        <p:spPr>
          <a:xfrm>
            <a:off x="6435148" y="2963309"/>
            <a:ext cx="401243" cy="380972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02EF8D98-EA43-FE47-BE86-2E3EA4E137BF}"/>
              </a:ext>
            </a:extLst>
          </p:cNvPr>
          <p:cNvSpPr/>
          <p:nvPr/>
        </p:nvSpPr>
        <p:spPr>
          <a:xfrm>
            <a:off x="6944768" y="3460934"/>
            <a:ext cx="509774" cy="545608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14566BA-E941-8B45-8A8A-9AF71FEBBCBB}"/>
              </a:ext>
            </a:extLst>
          </p:cNvPr>
          <p:cNvSpPr/>
          <p:nvPr/>
        </p:nvSpPr>
        <p:spPr>
          <a:xfrm>
            <a:off x="4010562" y="3510835"/>
            <a:ext cx="1147561" cy="2705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8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Vrijwiligers</a:t>
            </a:r>
            <a:r>
              <a:rPr lang="nl-NL" sz="78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organisaties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DA02321B-425B-624D-8DB1-CCD364F55795}"/>
              </a:ext>
            </a:extLst>
          </p:cNvPr>
          <p:cNvGrpSpPr/>
          <p:nvPr/>
        </p:nvGrpSpPr>
        <p:grpSpPr>
          <a:xfrm>
            <a:off x="3737979" y="4060970"/>
            <a:ext cx="725275" cy="944917"/>
            <a:chOff x="4680216" y="3700916"/>
            <a:chExt cx="1289377" cy="1679851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D888447-0E92-7A43-8709-B80B3B8C9154}"/>
                </a:ext>
              </a:extLst>
            </p:cNvPr>
            <p:cNvSpPr/>
            <p:nvPr/>
          </p:nvSpPr>
          <p:spPr>
            <a:xfrm>
              <a:off x="4877846" y="3700916"/>
              <a:ext cx="978196" cy="95693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760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8AF5C45C-077A-D548-BB63-E0207CA35A93}"/>
                </a:ext>
              </a:extLst>
            </p:cNvPr>
            <p:cNvSpPr txBox="1"/>
            <p:nvPr/>
          </p:nvSpPr>
          <p:spPr>
            <a:xfrm>
              <a:off x="4680216" y="4785505"/>
              <a:ext cx="1289377" cy="5952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88" dirty="0" err="1"/>
                <a:t>Prospective</a:t>
              </a:r>
              <a:r>
                <a:rPr lang="nl-NL" sz="788" dirty="0"/>
                <a:t> </a:t>
              </a:r>
              <a:r>
                <a:rPr lang="nl-NL" sz="788" dirty="0" err="1"/>
                <a:t>Volunteers</a:t>
              </a:r>
              <a:endParaRPr lang="nl-NL" sz="788" dirty="0"/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39E6B127-00E2-1149-A528-886ADC508206}"/>
              </a:ext>
            </a:extLst>
          </p:cNvPr>
          <p:cNvSpPr/>
          <p:nvPr/>
        </p:nvSpPr>
        <p:spPr>
          <a:xfrm>
            <a:off x="2658968" y="4704607"/>
            <a:ext cx="401243" cy="3809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313AA410-7FEF-784D-A986-B54B83B5ABBB}"/>
              </a:ext>
            </a:extLst>
          </p:cNvPr>
          <p:cNvGrpSpPr/>
          <p:nvPr/>
        </p:nvGrpSpPr>
        <p:grpSpPr>
          <a:xfrm>
            <a:off x="1512269" y="3141522"/>
            <a:ext cx="481121" cy="459413"/>
            <a:chOff x="1403999" y="2127545"/>
            <a:chExt cx="1175341" cy="1149300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12DDC89-3FB9-3A4E-8DF9-EEBA42CAE0AF}"/>
                </a:ext>
              </a:extLst>
            </p:cNvPr>
            <p:cNvSpPr/>
            <p:nvPr/>
          </p:nvSpPr>
          <p:spPr>
            <a:xfrm>
              <a:off x="1509193" y="2127545"/>
              <a:ext cx="1005629" cy="95306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760"/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75D3CC33-B832-A744-BBD0-D9CB7F3F78EE}"/>
                </a:ext>
              </a:extLst>
            </p:cNvPr>
            <p:cNvSpPr txBox="1"/>
            <p:nvPr/>
          </p:nvSpPr>
          <p:spPr>
            <a:xfrm>
              <a:off x="1403999" y="2742526"/>
              <a:ext cx="1175341" cy="53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nl-NL" sz="788" dirty="0"/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51EFD67F-6CED-F748-8482-78D7CD5D01BA}"/>
              </a:ext>
            </a:extLst>
          </p:cNvPr>
          <p:cNvGrpSpPr/>
          <p:nvPr/>
        </p:nvGrpSpPr>
        <p:grpSpPr>
          <a:xfrm>
            <a:off x="1635383" y="4178485"/>
            <a:ext cx="661130" cy="566583"/>
            <a:chOff x="564862" y="3626371"/>
            <a:chExt cx="1175341" cy="1007258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8DE8947-7D20-2E45-A05D-8CDC85A3D38D}"/>
                </a:ext>
              </a:extLst>
            </p:cNvPr>
            <p:cNvSpPr/>
            <p:nvPr/>
          </p:nvSpPr>
          <p:spPr>
            <a:xfrm>
              <a:off x="813922" y="3626371"/>
              <a:ext cx="713320" cy="67728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760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C40155A-98D3-404A-BD72-6B5129C3592B}"/>
                </a:ext>
              </a:extLst>
            </p:cNvPr>
            <p:cNvSpPr txBox="1"/>
            <p:nvPr/>
          </p:nvSpPr>
          <p:spPr>
            <a:xfrm>
              <a:off x="564862" y="4253923"/>
              <a:ext cx="1175341" cy="37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nl-NL" sz="788" dirty="0"/>
            </a:p>
          </p:txBody>
        </p:sp>
      </p:grpSp>
      <p:grpSp>
        <p:nvGrpSpPr>
          <p:cNvPr id="62" name="Groep 61">
            <a:extLst>
              <a:ext uri="{FF2B5EF4-FFF2-40B4-BE49-F238E27FC236}">
                <a16:creationId xmlns:a16="http://schemas.microsoft.com/office/drawing/2014/main" id="{1D761AA8-5FAF-1E46-9BB2-AFB7463EAE6F}"/>
              </a:ext>
            </a:extLst>
          </p:cNvPr>
          <p:cNvGrpSpPr/>
          <p:nvPr/>
        </p:nvGrpSpPr>
        <p:grpSpPr>
          <a:xfrm>
            <a:off x="1904870" y="2254729"/>
            <a:ext cx="564053" cy="380972"/>
            <a:chOff x="2391819" y="1346967"/>
            <a:chExt cx="1002760" cy="677282"/>
          </a:xfrm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0340E90-A785-BD47-8802-CA1373AD58A5}"/>
                </a:ext>
              </a:extLst>
            </p:cNvPr>
            <p:cNvSpPr/>
            <p:nvPr/>
          </p:nvSpPr>
          <p:spPr>
            <a:xfrm>
              <a:off x="2536539" y="1346967"/>
              <a:ext cx="713320" cy="67728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76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E4C62197-8009-E842-8DA6-03323780DDB8}"/>
                </a:ext>
              </a:extLst>
            </p:cNvPr>
            <p:cNvSpPr txBox="1"/>
            <p:nvPr/>
          </p:nvSpPr>
          <p:spPr>
            <a:xfrm>
              <a:off x="2391819" y="1540245"/>
              <a:ext cx="100276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75" dirty="0" err="1">
                  <a:solidFill>
                    <a:schemeClr val="bg1"/>
                  </a:solidFill>
                </a:rPr>
                <a:t>Facilitate</a:t>
              </a:r>
              <a:endParaRPr lang="nl-NL" sz="675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AFABB487-5EEB-614A-AF66-DFD7ADA504E6}"/>
              </a:ext>
            </a:extLst>
          </p:cNvPr>
          <p:cNvCxnSpPr>
            <a:cxnSpLocks/>
          </p:cNvCxnSpPr>
          <p:nvPr/>
        </p:nvCxnSpPr>
        <p:spPr>
          <a:xfrm>
            <a:off x="4337318" y="3246317"/>
            <a:ext cx="0" cy="22258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C1A21085-4586-D440-8260-ECA99698F53D}"/>
              </a:ext>
            </a:extLst>
          </p:cNvPr>
          <p:cNvCxnSpPr>
            <a:cxnSpLocks/>
          </p:cNvCxnSpPr>
          <p:nvPr/>
        </p:nvCxnSpPr>
        <p:spPr>
          <a:xfrm>
            <a:off x="4337318" y="2794388"/>
            <a:ext cx="0" cy="22258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bogen verbindingslijn 49">
            <a:extLst>
              <a:ext uri="{FF2B5EF4-FFF2-40B4-BE49-F238E27FC236}">
                <a16:creationId xmlns:a16="http://schemas.microsoft.com/office/drawing/2014/main" id="{F2A3EFDC-D376-5B4B-9D23-17615DD4AD6B}"/>
              </a:ext>
            </a:extLst>
          </p:cNvPr>
          <p:cNvCxnSpPr>
            <a:cxnSpLocks/>
          </p:cNvCxnSpPr>
          <p:nvPr/>
        </p:nvCxnSpPr>
        <p:spPr>
          <a:xfrm rot="5400000">
            <a:off x="4109686" y="3875137"/>
            <a:ext cx="243027" cy="200621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6FC78B57-1E70-5E4C-BB62-6D5429DBB02A}"/>
              </a:ext>
            </a:extLst>
          </p:cNvPr>
          <p:cNvCxnSpPr>
            <a:cxnSpLocks/>
          </p:cNvCxnSpPr>
          <p:nvPr/>
        </p:nvCxnSpPr>
        <p:spPr>
          <a:xfrm>
            <a:off x="4802397" y="2794388"/>
            <a:ext cx="0" cy="2225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8CCC4D45-5EEB-CD46-AD63-D41EFE3E83A9}"/>
              </a:ext>
            </a:extLst>
          </p:cNvPr>
          <p:cNvCxnSpPr>
            <a:cxnSpLocks/>
          </p:cNvCxnSpPr>
          <p:nvPr/>
        </p:nvCxnSpPr>
        <p:spPr>
          <a:xfrm>
            <a:off x="4802098" y="3251327"/>
            <a:ext cx="0" cy="2225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bogen verbindingslijn 55">
            <a:extLst>
              <a:ext uri="{FF2B5EF4-FFF2-40B4-BE49-F238E27FC236}">
                <a16:creationId xmlns:a16="http://schemas.microsoft.com/office/drawing/2014/main" id="{6C3415BA-0828-3C47-86E0-8CC7F751CC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81913" y="3869254"/>
            <a:ext cx="243027" cy="200621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F4470EE2-67A6-DF4E-8529-0C1E608D6805}"/>
              </a:ext>
            </a:extLst>
          </p:cNvPr>
          <p:cNvCxnSpPr>
            <a:cxnSpLocks/>
          </p:cNvCxnSpPr>
          <p:nvPr/>
        </p:nvCxnSpPr>
        <p:spPr>
          <a:xfrm>
            <a:off x="4347013" y="2312028"/>
            <a:ext cx="0" cy="22258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CDF356A3-91CB-7B46-8BCA-866BBD7B1176}"/>
              </a:ext>
            </a:extLst>
          </p:cNvPr>
          <p:cNvCxnSpPr>
            <a:cxnSpLocks/>
          </p:cNvCxnSpPr>
          <p:nvPr/>
        </p:nvCxnSpPr>
        <p:spPr>
          <a:xfrm>
            <a:off x="4802397" y="2325130"/>
            <a:ext cx="0" cy="2225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al 8">
            <a:extLst>
              <a:ext uri="{FF2B5EF4-FFF2-40B4-BE49-F238E27FC236}">
                <a16:creationId xmlns:a16="http://schemas.microsoft.com/office/drawing/2014/main" id="{0468A524-93B4-A940-A63F-493D3CAC4689}"/>
              </a:ext>
            </a:extLst>
          </p:cNvPr>
          <p:cNvSpPr/>
          <p:nvPr/>
        </p:nvSpPr>
        <p:spPr>
          <a:xfrm>
            <a:off x="5454267" y="3793744"/>
            <a:ext cx="401243" cy="380972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6BE7CD9D-B26D-254D-9209-57F597594464}"/>
              </a:ext>
            </a:extLst>
          </p:cNvPr>
          <p:cNvGrpSpPr/>
          <p:nvPr/>
        </p:nvGrpSpPr>
        <p:grpSpPr>
          <a:xfrm>
            <a:off x="4573190" y="4098824"/>
            <a:ext cx="938004" cy="942950"/>
            <a:chOff x="6196496" y="4029522"/>
            <a:chExt cx="1667562" cy="1676354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28FB9ABF-888D-5445-BE8A-538D87DECD48}"/>
                </a:ext>
              </a:extLst>
            </p:cNvPr>
            <p:cNvSpPr/>
            <p:nvPr/>
          </p:nvSpPr>
          <p:spPr>
            <a:xfrm>
              <a:off x="6476879" y="4029522"/>
              <a:ext cx="978195" cy="956930"/>
            </a:xfrm>
            <a:prstGeom prst="ellips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76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99422984-6EB4-7D42-B9E1-E91CFCBF84BF}"/>
                </a:ext>
              </a:extLst>
            </p:cNvPr>
            <p:cNvSpPr txBox="1"/>
            <p:nvPr/>
          </p:nvSpPr>
          <p:spPr>
            <a:xfrm>
              <a:off x="6196496" y="5110614"/>
              <a:ext cx="1667562" cy="5952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88" dirty="0" err="1"/>
                <a:t>Organization</a:t>
              </a:r>
              <a:endParaRPr lang="nl-NL" sz="788" dirty="0"/>
            </a:p>
            <a:p>
              <a:pPr algn="ctr"/>
              <a:r>
                <a:rPr lang="nl-NL" sz="788" dirty="0" err="1"/>
                <a:t>Volunteers</a:t>
              </a:r>
              <a:endParaRPr lang="nl-NL" sz="788" dirty="0"/>
            </a:p>
          </p:txBody>
        </p:sp>
      </p:grpSp>
      <p:sp>
        <p:nvSpPr>
          <p:cNvPr id="10" name="Ovaal 9">
            <a:extLst>
              <a:ext uri="{FF2B5EF4-FFF2-40B4-BE49-F238E27FC236}">
                <a16:creationId xmlns:a16="http://schemas.microsoft.com/office/drawing/2014/main" id="{AA648AF7-ABF6-1048-A077-EBFFE04280FC}"/>
              </a:ext>
            </a:extLst>
          </p:cNvPr>
          <p:cNvSpPr/>
          <p:nvPr/>
        </p:nvSpPr>
        <p:spPr>
          <a:xfrm>
            <a:off x="5974729" y="3365344"/>
            <a:ext cx="401243" cy="380972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132" name="Driehoek 131">
            <a:extLst>
              <a:ext uri="{FF2B5EF4-FFF2-40B4-BE49-F238E27FC236}">
                <a16:creationId xmlns:a16="http://schemas.microsoft.com/office/drawing/2014/main" id="{B824C2FA-624B-BF47-8F08-E8A9BC35E5DE}"/>
              </a:ext>
            </a:extLst>
          </p:cNvPr>
          <p:cNvSpPr/>
          <p:nvPr/>
        </p:nvSpPr>
        <p:spPr>
          <a:xfrm rot="7988941" flipH="1">
            <a:off x="4213832" y="2497004"/>
            <a:ext cx="100459" cy="81009"/>
          </a:xfrm>
          <a:prstGeom prst="triangle">
            <a:avLst/>
          </a:prstGeom>
          <a:solidFill>
            <a:schemeClr val="accent6"/>
          </a:solidFill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pic>
        <p:nvPicPr>
          <p:cNvPr id="165" name="Graphic 164" descr="Pictogram voor recycleren">
            <a:extLst>
              <a:ext uri="{FF2B5EF4-FFF2-40B4-BE49-F238E27FC236}">
                <a16:creationId xmlns:a16="http://schemas.microsoft.com/office/drawing/2014/main" id="{1AE70435-69A8-3C41-8FCE-D688EA561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6251" y="3601262"/>
            <a:ext cx="284552" cy="305226"/>
          </a:xfrm>
          <a:prstGeom prst="rect">
            <a:avLst/>
          </a:prstGeom>
        </p:spPr>
      </p:pic>
      <p:pic>
        <p:nvPicPr>
          <p:cNvPr id="175" name="Graphic 174" descr="Verward persoon">
            <a:extLst>
              <a:ext uri="{FF2B5EF4-FFF2-40B4-BE49-F238E27FC236}">
                <a16:creationId xmlns:a16="http://schemas.microsoft.com/office/drawing/2014/main" id="{270CB303-F1E0-3E43-B6A3-829BB1B63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0788" y="4182561"/>
            <a:ext cx="312518" cy="312518"/>
          </a:xfrm>
          <a:prstGeom prst="rect">
            <a:avLst/>
          </a:prstGeom>
        </p:spPr>
      </p:pic>
      <p:pic>
        <p:nvPicPr>
          <p:cNvPr id="176" name="Graphic 175" descr="Verward persoon">
            <a:extLst>
              <a:ext uri="{FF2B5EF4-FFF2-40B4-BE49-F238E27FC236}">
                <a16:creationId xmlns:a16="http://schemas.microsoft.com/office/drawing/2014/main" id="{CEF223B2-A68A-A043-92FC-C9D9AB722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7078" y="4183306"/>
            <a:ext cx="317520" cy="3175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42711F-73E0-1C4B-8E31-E6DE46BC1682}"/>
              </a:ext>
            </a:extLst>
          </p:cNvPr>
          <p:cNvSpPr txBox="1"/>
          <p:nvPr/>
        </p:nvSpPr>
        <p:spPr>
          <a:xfrm>
            <a:off x="5488594" y="3855393"/>
            <a:ext cx="594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Screen/</a:t>
            </a:r>
          </a:p>
          <a:p>
            <a:r>
              <a:rPr lang="en-US" sz="675" dirty="0">
                <a:solidFill>
                  <a:schemeClr val="bg1"/>
                </a:solidFill>
              </a:rPr>
              <a:t>Match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A2896-BCE3-C045-902B-0EE6655AF32A}"/>
              </a:ext>
            </a:extLst>
          </p:cNvPr>
          <p:cNvSpPr txBox="1"/>
          <p:nvPr/>
        </p:nvSpPr>
        <p:spPr>
          <a:xfrm>
            <a:off x="1536326" y="3246981"/>
            <a:ext cx="74360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Prospect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AD216-8F9E-6543-9BFC-0550E5F1574E}"/>
              </a:ext>
            </a:extLst>
          </p:cNvPr>
          <p:cNvSpPr txBox="1"/>
          <p:nvPr/>
        </p:nvSpPr>
        <p:spPr>
          <a:xfrm>
            <a:off x="1736640" y="4282058"/>
            <a:ext cx="63472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Outreach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3CA842-508A-584F-8A77-E8FD81985413}"/>
              </a:ext>
            </a:extLst>
          </p:cNvPr>
          <p:cNvSpPr txBox="1"/>
          <p:nvPr/>
        </p:nvSpPr>
        <p:spPr>
          <a:xfrm>
            <a:off x="2604100" y="4828402"/>
            <a:ext cx="52762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Promote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6C3120-1C4E-654B-B320-EE4E4F1665D8}"/>
              </a:ext>
            </a:extLst>
          </p:cNvPr>
          <p:cNvSpPr txBox="1"/>
          <p:nvPr/>
        </p:nvSpPr>
        <p:spPr>
          <a:xfrm>
            <a:off x="271164" y="2416809"/>
            <a:ext cx="1507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DUURZAME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VRIJWILLIGE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ENERGIIE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E22F04-3F59-0542-8563-2037BA1A1AFA}"/>
              </a:ext>
            </a:extLst>
          </p:cNvPr>
          <p:cNvSpPr txBox="1"/>
          <p:nvPr/>
        </p:nvSpPr>
        <p:spPr>
          <a:xfrm rot="18983976">
            <a:off x="5573900" y="3243716"/>
            <a:ext cx="61623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HRM Line 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FF3618E-6B27-404C-9C5F-29156BF55093}"/>
              </a:ext>
            </a:extLst>
          </p:cNvPr>
          <p:cNvCxnSpPr>
            <a:cxnSpLocks/>
          </p:cNvCxnSpPr>
          <p:nvPr/>
        </p:nvCxnSpPr>
        <p:spPr>
          <a:xfrm flipV="1">
            <a:off x="6030162" y="2861937"/>
            <a:ext cx="486699" cy="445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CE18D99-1E43-5747-8E42-7A87B1AF8BD7}"/>
              </a:ext>
            </a:extLst>
          </p:cNvPr>
          <p:cNvCxnSpPr>
            <a:cxnSpLocks/>
          </p:cNvCxnSpPr>
          <p:nvPr/>
        </p:nvCxnSpPr>
        <p:spPr>
          <a:xfrm flipV="1">
            <a:off x="5135334" y="3623691"/>
            <a:ext cx="534723" cy="4934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8CC560-0DF6-EC42-BFEE-DD0C33AC507C}"/>
              </a:ext>
            </a:extLst>
          </p:cNvPr>
          <p:cNvSpPr txBox="1"/>
          <p:nvPr/>
        </p:nvSpPr>
        <p:spPr>
          <a:xfrm>
            <a:off x="4292857" y="2109978"/>
            <a:ext cx="69541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 err="1"/>
              <a:t>Oogsten</a:t>
            </a:r>
            <a:endParaRPr lang="en-US" sz="788" dirty="0"/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8BDEF2CC-9870-ED4D-B107-4D9BBE6D307A}"/>
              </a:ext>
            </a:extLst>
          </p:cNvPr>
          <p:cNvSpPr txBox="1"/>
          <p:nvPr/>
        </p:nvSpPr>
        <p:spPr>
          <a:xfrm>
            <a:off x="5303574" y="3448629"/>
            <a:ext cx="17656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75" dirty="0">
                <a:solidFill>
                  <a:schemeClr val="bg1"/>
                </a:solidFill>
              </a:rPr>
              <a:t>Train/</a:t>
            </a:r>
          </a:p>
          <a:p>
            <a:pPr algn="ctr"/>
            <a:r>
              <a:rPr lang="nl-NL" sz="675" dirty="0" err="1">
                <a:solidFill>
                  <a:schemeClr val="bg1"/>
                </a:solidFill>
              </a:rPr>
              <a:t>Place</a:t>
            </a:r>
            <a:endParaRPr lang="nl-NL" sz="675" dirty="0">
              <a:solidFill>
                <a:schemeClr val="bg1"/>
              </a:solidFill>
            </a:endParaRP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8066E482-9AE8-CC4E-A2BA-352657BFB43B}"/>
              </a:ext>
            </a:extLst>
          </p:cNvPr>
          <p:cNvSpPr txBox="1"/>
          <p:nvPr/>
        </p:nvSpPr>
        <p:spPr>
          <a:xfrm>
            <a:off x="5761777" y="3032439"/>
            <a:ext cx="1768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75" dirty="0" err="1">
                <a:solidFill>
                  <a:schemeClr val="bg1"/>
                </a:solidFill>
              </a:rPr>
              <a:t>Supervise</a:t>
            </a:r>
            <a:r>
              <a:rPr lang="nl-NL" sz="675" dirty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nl-NL" sz="675" dirty="0" err="1">
                <a:solidFill>
                  <a:schemeClr val="bg1"/>
                </a:solidFill>
              </a:rPr>
              <a:t>Evaluate</a:t>
            </a:r>
            <a:endParaRPr lang="nl-NL" sz="675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2CCFFFA-F9E3-B143-B429-32010A21C20F}"/>
              </a:ext>
            </a:extLst>
          </p:cNvPr>
          <p:cNvSpPr/>
          <p:nvPr/>
        </p:nvSpPr>
        <p:spPr>
          <a:xfrm>
            <a:off x="4010562" y="2598389"/>
            <a:ext cx="1147561" cy="130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8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Potentiele</a:t>
            </a:r>
            <a:r>
              <a:rPr lang="nl-NL" sz="78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vrijwilligers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EA08D07-CF10-054B-9641-89B9959A6FB0}"/>
              </a:ext>
            </a:extLst>
          </p:cNvPr>
          <p:cNvSpPr/>
          <p:nvPr/>
        </p:nvSpPr>
        <p:spPr>
          <a:xfrm rot="21126508">
            <a:off x="7206127" y="3761688"/>
            <a:ext cx="91166" cy="25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6E884B7-5C08-1542-8583-D32CC77587F0}"/>
              </a:ext>
            </a:extLst>
          </p:cNvPr>
          <p:cNvSpPr/>
          <p:nvPr/>
        </p:nvSpPr>
        <p:spPr>
          <a:xfrm>
            <a:off x="4010562" y="3058944"/>
            <a:ext cx="1147561" cy="130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8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gatekeepers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AD8251A-CA61-1646-ADA6-2315614AC99B}"/>
              </a:ext>
            </a:extLst>
          </p:cNvPr>
          <p:cNvCxnSpPr/>
          <p:nvPr/>
        </p:nvCxnSpPr>
        <p:spPr>
          <a:xfrm>
            <a:off x="4875556" y="3196545"/>
            <a:ext cx="0" cy="23245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riangle 79">
            <a:extLst>
              <a:ext uri="{FF2B5EF4-FFF2-40B4-BE49-F238E27FC236}">
                <a16:creationId xmlns:a16="http://schemas.microsoft.com/office/drawing/2014/main" id="{D5E756A5-94FA-FC45-A7D6-FA5204D9E6C0}"/>
              </a:ext>
            </a:extLst>
          </p:cNvPr>
          <p:cNvSpPr/>
          <p:nvPr/>
        </p:nvSpPr>
        <p:spPr>
          <a:xfrm rot="10800000">
            <a:off x="4854576" y="3431216"/>
            <a:ext cx="42524" cy="35459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9A14C1AD-497A-9549-B8E6-AD23DB27B832}"/>
              </a:ext>
            </a:extLst>
          </p:cNvPr>
          <p:cNvSpPr/>
          <p:nvPr/>
        </p:nvSpPr>
        <p:spPr>
          <a:xfrm rot="18337788" flipV="1">
            <a:off x="5763293" y="2191595"/>
            <a:ext cx="886666" cy="818387"/>
          </a:xfrm>
          <a:prstGeom prst="arc">
            <a:avLst>
              <a:gd name="adj1" fmla="val 16200000"/>
              <a:gd name="adj2" fmla="val 225084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1F10E6BB-332B-4147-98C3-E3F1E35A47B2}"/>
              </a:ext>
            </a:extLst>
          </p:cNvPr>
          <p:cNvSpPr/>
          <p:nvPr/>
        </p:nvSpPr>
        <p:spPr>
          <a:xfrm rot="16037218">
            <a:off x="6153942" y="2144572"/>
            <a:ext cx="64921" cy="58655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10984FB7-4614-4E42-88DE-4DC8B666A6E9}"/>
              </a:ext>
            </a:extLst>
          </p:cNvPr>
          <p:cNvSpPr/>
          <p:nvPr/>
        </p:nvSpPr>
        <p:spPr>
          <a:xfrm>
            <a:off x="6720471" y="2440461"/>
            <a:ext cx="401243" cy="380972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6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0179718-F960-4538-9C1E-207E16E5AA8E}"/>
              </a:ext>
            </a:extLst>
          </p:cNvPr>
          <p:cNvSpPr txBox="1"/>
          <p:nvPr/>
        </p:nvSpPr>
        <p:spPr>
          <a:xfrm>
            <a:off x="6070668" y="2502474"/>
            <a:ext cx="1768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schemeClr val="bg1"/>
                </a:solidFill>
              </a:rPr>
              <a:t>O</a:t>
            </a:r>
            <a:r>
              <a:rPr lang="nl-NL" sz="675" dirty="0">
                <a:solidFill>
                  <a:schemeClr val="bg1"/>
                </a:solidFill>
              </a:rPr>
              <a:t>ff-</a:t>
            </a:r>
          </a:p>
          <a:p>
            <a:pPr algn="ctr"/>
            <a:r>
              <a:rPr lang="nl-NL" sz="675" dirty="0">
                <a:solidFill>
                  <a:schemeClr val="bg1"/>
                </a:solidFill>
              </a:rPr>
              <a:t>boarding</a:t>
            </a:r>
          </a:p>
        </p:txBody>
      </p:sp>
      <p:pic>
        <p:nvPicPr>
          <p:cNvPr id="1026" name="Picture 2" descr="Sustainability Symbol - Buy this stock vector and explore similar vectors  at Adobe Stock | Adobe Stock">
            <a:extLst>
              <a:ext uri="{FF2B5EF4-FFF2-40B4-BE49-F238E27FC236}">
                <a16:creationId xmlns:a16="http://schemas.microsoft.com/office/drawing/2014/main" id="{0EC021B2-C19F-4EDB-B2C1-15AEC0D0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35" y="3246317"/>
            <a:ext cx="796165" cy="8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el 6">
            <a:extLst>
              <a:ext uri="{FF2B5EF4-FFF2-40B4-BE49-F238E27FC236}">
                <a16:creationId xmlns:a16="http://schemas.microsoft.com/office/drawing/2014/main" id="{7CF15F7B-C10B-422B-A697-A15D955A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54" y="194794"/>
            <a:ext cx="6742014" cy="359569"/>
          </a:xfrm>
        </p:spPr>
        <p:txBody>
          <a:bodyPr/>
          <a:lstStyle/>
          <a:p>
            <a:r>
              <a:rPr lang="en-US" sz="2800" dirty="0"/>
              <a:t>De “</a:t>
            </a:r>
            <a:r>
              <a:rPr lang="en-US" sz="2800" dirty="0" err="1"/>
              <a:t>circulair</a:t>
            </a:r>
            <a:r>
              <a:rPr lang="en-US" sz="2800" dirty="0"/>
              <a:t> </a:t>
            </a:r>
            <a:r>
              <a:rPr lang="en-US" sz="2800" dirty="0" err="1"/>
              <a:t>vrijwilligerswerk</a:t>
            </a:r>
            <a:r>
              <a:rPr lang="en-US" sz="2800" dirty="0"/>
              <a:t>” </a:t>
            </a:r>
            <a:r>
              <a:rPr lang="en-US" sz="2800" dirty="0" err="1"/>
              <a:t>vlinder</a:t>
            </a:r>
            <a:br>
              <a:rPr lang="en-US" sz="2800" dirty="0"/>
            </a:br>
            <a:br>
              <a:rPr lang="en-US" dirty="0"/>
            </a:br>
            <a:r>
              <a:rPr lang="en-US" sz="825" dirty="0"/>
              <a:t>(</a:t>
            </a:r>
            <a:r>
              <a:rPr lang="en-US" sz="825" dirty="0" err="1"/>
              <a:t>geinspireerd</a:t>
            </a:r>
            <a:r>
              <a:rPr lang="en-US" sz="825" dirty="0"/>
              <a:t> door </a:t>
            </a:r>
            <a:r>
              <a:rPr lang="en-US" sz="825" dirty="0" err="1"/>
              <a:t>EllenMacarthur</a:t>
            </a:r>
            <a:r>
              <a:rPr lang="en-US" sz="825" dirty="0"/>
              <a:t> circular economy ‘butterfly’)</a:t>
            </a:r>
            <a:endParaRPr lang="nl-N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F6806A-2E39-68A0-4BF7-54928CACD8D1}"/>
              </a:ext>
            </a:extLst>
          </p:cNvPr>
          <p:cNvSpPr txBox="1"/>
          <p:nvPr/>
        </p:nvSpPr>
        <p:spPr>
          <a:xfrm>
            <a:off x="7738742" y="2776014"/>
            <a:ext cx="12366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BEHOUD</a:t>
            </a:r>
          </a:p>
          <a:p>
            <a:r>
              <a:rPr lang="en-US" sz="1100" b="1" dirty="0"/>
              <a:t>VRIJWILLIGE </a:t>
            </a:r>
          </a:p>
          <a:p>
            <a:r>
              <a:rPr lang="en-US" sz="1100" b="1" dirty="0"/>
              <a:t>ENERGIIE</a:t>
            </a:r>
          </a:p>
        </p:txBody>
      </p:sp>
      <p:pic>
        <p:nvPicPr>
          <p:cNvPr id="4" name="Picture 2" descr="Afbeeldingsresultaat voor boemerang">
            <a:extLst>
              <a:ext uri="{FF2B5EF4-FFF2-40B4-BE49-F238E27FC236}">
                <a16:creationId xmlns:a16="http://schemas.microsoft.com/office/drawing/2014/main" id="{1377DEC6-0B63-484B-A32C-1D67D522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92" y="5224051"/>
            <a:ext cx="2310123" cy="11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6DB95F-67BB-228A-D42F-300D46A70EEA}"/>
              </a:ext>
            </a:extLst>
          </p:cNvPr>
          <p:cNvSpPr txBox="1"/>
          <p:nvPr/>
        </p:nvSpPr>
        <p:spPr>
          <a:xfrm>
            <a:off x="271164" y="5289449"/>
            <a:ext cx="6266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488" lvl="1" indent="-214313">
              <a:buFont typeface="Arial" panose="020B0604020202020204" pitchFamily="34" charset="0"/>
              <a:buChar char="•"/>
            </a:pPr>
            <a:r>
              <a:rPr lang="nl-NL" sz="1400" dirty="0"/>
              <a:t>Zorgen dat de vrijwilligers-ervaring goed is</a:t>
            </a:r>
          </a:p>
          <a:p>
            <a:pPr marL="471488" lvl="1" indent="-214313">
              <a:buFont typeface="Arial" panose="020B0604020202020204" pitchFamily="34" charset="0"/>
              <a:buChar char="•"/>
            </a:pPr>
            <a:r>
              <a:rPr lang="nl-NL" sz="1400" dirty="0"/>
              <a:t>Praten over het vervolg / luisteren naar vrijwilliger (niet iedereen zoekt ontwikkeling…)</a:t>
            </a:r>
          </a:p>
          <a:p>
            <a:pPr marL="471488" lvl="1" indent="-214313">
              <a:buFont typeface="Arial" panose="020B0604020202020204" pitchFamily="34" charset="0"/>
              <a:buChar char="•"/>
            </a:pPr>
            <a:r>
              <a:rPr lang="nl-NL" sz="1400" dirty="0"/>
              <a:t>Netjes afscheid nemen en </a:t>
            </a:r>
            <a:r>
              <a:rPr lang="nl-NL" sz="1400" b="1" dirty="0"/>
              <a:t>doorgeleiden</a:t>
            </a:r>
            <a:r>
              <a:rPr lang="nl-NL" sz="1400" dirty="0"/>
              <a:t> naar andere organisatie</a:t>
            </a:r>
          </a:p>
          <a:p>
            <a:pPr marL="471488" lvl="1" indent="-214313">
              <a:buFont typeface="Arial" panose="020B0604020202020204" pitchFamily="34" charset="0"/>
              <a:buChar char="•"/>
            </a:pPr>
            <a:r>
              <a:rPr lang="nl-NL" sz="1400" dirty="0"/>
              <a:t>Doorgaande flexibilisering 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(wat zou u </a:t>
            </a:r>
            <a:r>
              <a:rPr lang="nl-NL" sz="1400" b="1" u="sng" dirty="0">
                <a:solidFill>
                  <a:schemeClr val="accent1">
                    <a:lumMod val="75000"/>
                  </a:schemeClr>
                </a:solidFill>
              </a:rPr>
              <a:t>wel</a:t>
            </a: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 kunnen en willen om een bijdrage te kunnen blijven leveren?)</a:t>
            </a:r>
          </a:p>
        </p:txBody>
      </p:sp>
    </p:spTree>
    <p:extLst>
      <p:ext uri="{BB962C8B-B14F-4D97-AF65-F5344CB8AC3E}">
        <p14:creationId xmlns:p14="http://schemas.microsoft.com/office/powerpoint/2010/main" val="428111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77B3-7831-2E03-84C9-A93A940A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what……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A5430-9BA5-2526-2F71-F52677F8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Met </a:t>
            </a:r>
            <a:r>
              <a:rPr lang="en-US" sz="2000" b="1" dirty="0" err="1">
                <a:solidFill>
                  <a:srgbClr val="FF0000"/>
                </a:solidFill>
              </a:rPr>
              <a:t>kweekvis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hoeft</a:t>
            </a:r>
            <a:r>
              <a:rPr lang="en-US" sz="2000" b="1" dirty="0">
                <a:solidFill>
                  <a:srgbClr val="FF0000"/>
                </a:solidFill>
              </a:rPr>
              <a:t> je </a:t>
            </a:r>
            <a:r>
              <a:rPr lang="en-US" sz="2000" b="1" dirty="0" err="1">
                <a:solidFill>
                  <a:srgbClr val="FF0000"/>
                </a:solidFill>
              </a:rPr>
              <a:t>zelf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niet</a:t>
            </a:r>
            <a:r>
              <a:rPr lang="en-US" sz="2000" b="1" dirty="0">
                <a:solidFill>
                  <a:srgbClr val="FF0000"/>
                </a:solidFill>
              </a:rPr>
              <a:t> meer te </a:t>
            </a:r>
            <a:r>
              <a:rPr lang="en-US" sz="2000" b="1" dirty="0" err="1">
                <a:solidFill>
                  <a:srgbClr val="FF0000"/>
                </a:solidFill>
              </a:rPr>
              <a:t>werven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Maar </a:t>
            </a:r>
            <a:r>
              <a:rPr lang="en-US" sz="2000" dirty="0" err="1"/>
              <a:t>wel</a:t>
            </a:r>
            <a:r>
              <a:rPr lang="en-US" sz="2000" dirty="0"/>
              <a:t> </a:t>
            </a:r>
            <a:r>
              <a:rPr lang="en-US" sz="2000" dirty="0" err="1"/>
              <a:t>balanceren</a:t>
            </a:r>
            <a:r>
              <a:rPr lang="en-US" sz="2000" dirty="0"/>
              <a:t> </a:t>
            </a:r>
            <a:r>
              <a:rPr lang="en-US" sz="2000" dirty="0" err="1"/>
              <a:t>tussen</a:t>
            </a:r>
            <a:r>
              <a:rPr lang="en-US" sz="2000" dirty="0"/>
              <a:t> </a:t>
            </a:r>
            <a:r>
              <a:rPr lang="en-US" sz="2000" dirty="0" err="1"/>
              <a:t>instrumenteel</a:t>
            </a:r>
            <a:r>
              <a:rPr lang="en-US" sz="2000" dirty="0"/>
              <a:t> </a:t>
            </a:r>
            <a:r>
              <a:rPr lang="en-US" sz="2000" dirty="0" err="1"/>
              <a:t>doel</a:t>
            </a:r>
            <a:r>
              <a:rPr lang="en-US" sz="2000" dirty="0"/>
              <a:t> van de </a:t>
            </a:r>
            <a:r>
              <a:rPr lang="en-US" sz="2000" dirty="0" err="1"/>
              <a:t>zendende</a:t>
            </a:r>
            <a:r>
              <a:rPr lang="en-US" sz="2000" dirty="0"/>
              <a:t> </a:t>
            </a:r>
            <a:r>
              <a:rPr lang="en-US" sz="2000" dirty="0" err="1"/>
              <a:t>organisatie</a:t>
            </a:r>
            <a:r>
              <a:rPr lang="en-US" sz="2000" dirty="0"/>
              <a:t> / het </a:t>
            </a:r>
            <a:r>
              <a:rPr lang="en-US" sz="2000" dirty="0" err="1"/>
              <a:t>thema</a:t>
            </a:r>
            <a:r>
              <a:rPr lang="en-US" sz="2000" dirty="0"/>
              <a:t>, </a:t>
            </a:r>
            <a:r>
              <a:rPr lang="en-US" sz="2000" dirty="0" err="1"/>
              <a:t>uw</a:t>
            </a:r>
            <a:r>
              <a:rPr lang="en-US" sz="2000" dirty="0"/>
              <a:t> eigen impact </a:t>
            </a:r>
            <a:r>
              <a:rPr lang="en-US" sz="2000" dirty="0" err="1"/>
              <a:t>doel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de </a:t>
            </a:r>
            <a:r>
              <a:rPr lang="en-US" sz="2000" dirty="0" err="1"/>
              <a:t>tevredenheid</a:t>
            </a:r>
            <a:r>
              <a:rPr lang="en-US" sz="2000" dirty="0"/>
              <a:t> van de </a:t>
            </a:r>
            <a:r>
              <a:rPr lang="en-US" sz="2000" dirty="0" err="1"/>
              <a:t>vrijwilliger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Wees slim en maak PARELSNOER of ESTAFETTE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Maak kweekvis niet tot fondsenwerving…..maar soms kan je geld vragen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51F2-48FC-3AD5-51FF-45C1A69C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5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77B3-7831-2E03-84C9-A93A940A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what……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A5430-9BA5-2526-2F71-F52677F8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Bij</a:t>
            </a:r>
            <a:r>
              <a:rPr lang="en-US" sz="2000" b="1" dirty="0">
                <a:solidFill>
                  <a:srgbClr val="FF0000"/>
                </a:solidFill>
              </a:rPr>
              <a:t> plankton </a:t>
            </a:r>
            <a:r>
              <a:rPr lang="en-US" sz="2000" b="1" dirty="0" err="1">
                <a:solidFill>
                  <a:srgbClr val="FF0000"/>
                </a:solidFill>
              </a:rPr>
              <a:t>hoeft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niemand</a:t>
            </a:r>
            <a:r>
              <a:rPr lang="en-US" sz="2000" b="1" dirty="0">
                <a:solidFill>
                  <a:srgbClr val="FF0000"/>
                </a:solidFill>
              </a:rPr>
              <a:t> te </a:t>
            </a:r>
            <a:r>
              <a:rPr lang="en-US" sz="2000" b="1" dirty="0" err="1">
                <a:solidFill>
                  <a:srgbClr val="FF0000"/>
                </a:solidFill>
              </a:rPr>
              <a:t>werven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Ga niet het gevecht aan …..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Maar </a:t>
            </a:r>
            <a:r>
              <a:rPr lang="en-US" sz="2000" dirty="0" err="1"/>
              <a:t>bereidt</a:t>
            </a:r>
            <a:r>
              <a:rPr lang="en-US" sz="2000" dirty="0"/>
              <a:t> </a:t>
            </a:r>
            <a:r>
              <a:rPr lang="en-US" sz="2000" dirty="0" err="1"/>
              <a:t>vrijwilligers</a:t>
            </a:r>
            <a:r>
              <a:rPr lang="en-US" sz="2000" dirty="0"/>
              <a:t> scenario’s voor </a:t>
            </a:r>
            <a:r>
              <a:rPr lang="en-US" sz="2000" dirty="0" err="1"/>
              <a:t>waarbij</a:t>
            </a:r>
            <a:r>
              <a:rPr lang="en-US" sz="2000" dirty="0"/>
              <a:t>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controle</a:t>
            </a:r>
            <a:r>
              <a:rPr lang="en-US" sz="2000" dirty="0"/>
              <a:t> </a:t>
            </a:r>
            <a:r>
              <a:rPr lang="en-US" sz="2000" dirty="0" err="1"/>
              <a:t>nodig</a:t>
            </a:r>
            <a:r>
              <a:rPr lang="en-US" sz="2000" dirty="0"/>
              <a:t> is over </a:t>
            </a:r>
            <a:r>
              <a:rPr lang="en-US" sz="2000" dirty="0" err="1"/>
              <a:t>wie</a:t>
            </a:r>
            <a:r>
              <a:rPr lang="en-US" sz="2000" dirty="0"/>
              <a:t> er </a:t>
            </a:r>
            <a:r>
              <a:rPr lang="en-US" sz="2000" dirty="0" err="1"/>
              <a:t>wanneer</a:t>
            </a:r>
            <a:r>
              <a:rPr lang="en-US" sz="2000" dirty="0"/>
              <a:t> </a:t>
            </a:r>
            <a:r>
              <a:rPr lang="en-US" sz="2000" dirty="0" err="1"/>
              <a:t>komt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Wees slim en maak ‘betrokkenheid’-taken en ‘specialisten’-talen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Lok </a:t>
            </a:r>
            <a:r>
              <a:rPr lang="nl-NL" sz="2000" dirty="0" err="1"/>
              <a:t>plankon</a:t>
            </a:r>
            <a:r>
              <a:rPr lang="nl-NL" sz="2000" dirty="0"/>
              <a:t> 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51F2-48FC-3AD5-51FF-45C1A69C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1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SM">
  <a:themeElements>
    <a:clrScheme name="RSM">
      <a:dk1>
        <a:srgbClr val="002873"/>
      </a:dk1>
      <a:lt1>
        <a:srgbClr val="FFFFFF"/>
      </a:lt1>
      <a:dk2>
        <a:srgbClr val="002873"/>
      </a:dk2>
      <a:lt2>
        <a:srgbClr val="FFFFFF"/>
      </a:lt2>
      <a:accent1>
        <a:srgbClr val="002873"/>
      </a:accent1>
      <a:accent2>
        <a:srgbClr val="2980E6"/>
      </a:accent2>
      <a:accent3>
        <a:srgbClr val="3D9D9A"/>
      </a:accent3>
      <a:accent4>
        <a:srgbClr val="B8C3C3"/>
      </a:accent4>
      <a:accent5>
        <a:srgbClr val="6C7373"/>
      </a:accent5>
      <a:accent6>
        <a:srgbClr val="454545"/>
      </a:accent6>
      <a:hlink>
        <a:srgbClr val="0563C1"/>
      </a:hlink>
      <a:folHlink>
        <a:srgbClr val="954F72"/>
      </a:folHlink>
    </a:clrScheme>
    <a:fontScheme name="RSM">
      <a:majorFont>
        <a:latin typeface="Museo Sans 700"/>
        <a:ea typeface=""/>
        <a:cs typeface=""/>
      </a:majorFont>
      <a:minorFont>
        <a:latin typeface="Museo Sans 300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x3 presentatie.potx" id="{13EF93BA-DFCB-495C-9D74-5DE629CAEBBC}" vid="{3E230EAD-5988-4108-940C-F4C56D746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4x3_presentatie</Template>
  <TotalTime>0</TotalTime>
  <Words>427</Words>
  <Application>Microsoft Office PowerPoint</Application>
  <PresentationFormat>On-screen Show (4:3)</PresentationFormat>
  <Paragraphs>107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Arial</vt:lpstr>
      <vt:lpstr>Arial Narrow</vt:lpstr>
      <vt:lpstr>Museo Sans 700</vt:lpstr>
      <vt:lpstr>Museo Sans 300</vt:lpstr>
      <vt:lpstr>Museo Sans 900</vt:lpstr>
      <vt:lpstr>Times</vt:lpstr>
      <vt:lpstr>RSM</vt:lpstr>
      <vt:lpstr>Drie soorten vrijwillige energie /  hulpbronnen</vt:lpstr>
      <vt:lpstr>Ecosysteem denken:</vt:lpstr>
      <vt:lpstr>De “circulair vrijwilligerswerk” vlinder  (geinspireerd door EllenMacarthur circular economy ‘butterfly’)</vt:lpstr>
      <vt:lpstr>So what……</vt:lpstr>
      <vt:lpstr>So what……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2018-09-10T09:36:27Z</dcterms:created>
  <dcterms:modified xsi:type="dcterms:W3CDTF">2025-01-25T14:09:37Z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2023-10-26T14:12:44Z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f7e1969e-0b2b-4a81-86c5-77d484ede8df</vt:lpwstr>
  </property>
  <property fmtid="{D5CDD505-2E9C-101B-9397-08002B2CF9AE}" pid="8" name="MSIP_Label_8772ba27-cab8-4042-a351-a31f6e4eacdc_ContentBits">
    <vt:lpwstr>0</vt:lpwstr>
  </property>
</Properties>
</file>