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91" r:id="rId2"/>
    <p:sldId id="271" r:id="rId3"/>
    <p:sldId id="292" r:id="rId4"/>
    <p:sldId id="293" r:id="rId5"/>
    <p:sldId id="295" r:id="rId6"/>
    <p:sldId id="282" r:id="rId7"/>
    <p:sldId id="297" r:id="rId8"/>
    <p:sldId id="290" r:id="rId9"/>
    <p:sldId id="296" r:id="rId10"/>
    <p:sldId id="298" r:id="rId11"/>
    <p:sldId id="301" r:id="rId12"/>
    <p:sldId id="299" r:id="rId13"/>
    <p:sldId id="300" r:id="rId1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D1791B-D6E3-1146-95D9-CF9C87482ED6}" v="6" dt="2025-04-08T18:05:51.2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210"/>
    <p:restoredTop sz="95865"/>
  </p:normalViewPr>
  <p:slideViewPr>
    <p:cSldViewPr snapToGrid="0" snapToObjects="1">
      <p:cViewPr varScale="1">
        <p:scale>
          <a:sx n="103" d="100"/>
          <a:sy n="103" d="100"/>
        </p:scale>
        <p:origin x="176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47975F-DE3D-2740-9FCE-CA8F56777D32}" type="datetimeFigureOut">
              <a:rPr lang="nl-NL" smtClean="0"/>
              <a:t>11-04-2025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DF2BBA-4915-E547-A867-ABB2358304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9631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F5BE38-CA71-AC49-9702-22CB7DF7A4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9E8BA7E-DFF1-C44B-8646-721B28401D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E5863E2-C9F8-C64E-9C6F-94F97F43E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63E5D-9F86-3347-A418-18596D23FE24}" type="datetimeFigureOut">
              <a:rPr lang="nl-NL" smtClean="0"/>
              <a:t>11-04-2025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90F7B1-F592-2C4C-8DD0-D99CF38F7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BD56063-D260-ED48-AA78-97B56BA0C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F627-7EB2-8F4E-9F33-A90465744CB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4192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D62C6E-0190-B441-8CEB-B6614F45E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C3FBB2D-D66C-9547-9CE6-7B01C21B85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AD020A-B152-F048-A12C-DB48E398C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63E5D-9F86-3347-A418-18596D23FE24}" type="datetimeFigureOut">
              <a:rPr lang="nl-NL" smtClean="0"/>
              <a:t>11-04-2025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8E859CE-ABA4-0D4A-8B56-6EB5552A9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1DB5D10-8DD6-3145-9B82-7AEBCCE84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F627-7EB2-8F4E-9F33-A90465744CB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6782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BDAEAF9B-9D3E-F24E-BD1B-2665222C52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CC62BF3-3E01-C64E-B45F-31B5F0CBD1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F0B5475-CFCC-9244-A021-1E7764215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63E5D-9F86-3347-A418-18596D23FE24}" type="datetimeFigureOut">
              <a:rPr lang="nl-NL" smtClean="0"/>
              <a:t>11-04-2025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C14A30D-FC51-3A4B-B3F9-612849DB2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B4DB0B1-0FA0-2045-A4A2-C74949D31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F627-7EB2-8F4E-9F33-A90465744CB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9557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0FC530-CA2C-C54D-B3BE-FB139296F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83638AE-AF96-F242-87BF-B190B51B47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0BB4A40-AD3D-9445-9C1A-8862460AF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63E5D-9F86-3347-A418-18596D23FE24}" type="datetimeFigureOut">
              <a:rPr lang="nl-NL" smtClean="0"/>
              <a:t>11-04-2025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19AB328-66FF-D642-9A52-35516885E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BE97E72-7E8D-024E-95F8-12D5C126A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F627-7EB2-8F4E-9F33-A90465744CB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6898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52422A-C3B2-AA4A-937E-521D1E53C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2A10406-E1AB-684D-87E5-D607F7B4B3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5E14EAF-2AE1-3448-9537-E736A1D3D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63E5D-9F86-3347-A418-18596D23FE24}" type="datetimeFigureOut">
              <a:rPr lang="nl-NL" smtClean="0"/>
              <a:t>11-04-2025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1970E51-B82D-C74A-BF3E-27001DD82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1F66A58-ED99-284E-8625-3EB5D813C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F627-7EB2-8F4E-9F33-A90465744CB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390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672F83-FBA5-0F48-853B-5EE8E4F37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8FD10D6-DFEE-A045-87F6-D7086CE754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51C0CF7-61D0-2541-B1A3-6805735AC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11E34BD-9B34-A540-88C7-43C770165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63E5D-9F86-3347-A418-18596D23FE24}" type="datetimeFigureOut">
              <a:rPr lang="nl-NL" smtClean="0"/>
              <a:t>11-04-2025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2CE4EB4-7A75-714D-B6B9-2EB08C5A4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3B7AD81-D2E4-F042-9FB4-D5E0166D5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F627-7EB2-8F4E-9F33-A90465744CB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7638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A0AC8-F8A4-BA47-A874-FB7159F6F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459A312-F5C6-754F-A8DD-2F1532819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4081CAE-4593-2846-8A50-94DD34A469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93FBB10-4D83-6C43-869E-E3BC7AD166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84C0D5F-F35A-C140-9D6A-3DA2BB0121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314A2DA-35D4-BC40-AD5E-93B851A5A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63E5D-9F86-3347-A418-18596D23FE24}" type="datetimeFigureOut">
              <a:rPr lang="nl-NL" smtClean="0"/>
              <a:t>11-04-2025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9B9C169-8C55-D541-A0E8-BBBDD996D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92F8BC9-1261-5B4A-B134-F8AA61B3F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F627-7EB2-8F4E-9F33-A90465744CB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8387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22E550-F211-D54C-A61D-8D2CFC72B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1C0C90E-5374-CF48-A8C9-DAF61F7AB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63E5D-9F86-3347-A418-18596D23FE24}" type="datetimeFigureOut">
              <a:rPr lang="nl-NL" smtClean="0"/>
              <a:t>11-04-2025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4065E0F-B7A2-5840-A702-4CB90BC63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DB080CA-C2A3-BD46-B26A-0282F5E2E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F627-7EB2-8F4E-9F33-A90465744CB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7926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C305D3A-490F-FE46-9215-54BFC3D38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63E5D-9F86-3347-A418-18596D23FE24}" type="datetimeFigureOut">
              <a:rPr lang="nl-NL" smtClean="0"/>
              <a:t>11-04-2025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8AB67AF-FFF4-074A-9D62-1E9CEEAD5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CA9A39C-BF8A-D642-96D4-D6AF220C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F627-7EB2-8F4E-9F33-A90465744CB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5439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9EF47C-E9B9-CD45-85EA-2C9B181F3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A44AE2-3F7B-EC41-9D31-D04CDD59B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3FF0E90-107D-9C45-ABF7-513C3A0C6C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B90B29A-E37E-B944-BBE9-41B47FC98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63E5D-9F86-3347-A418-18596D23FE24}" type="datetimeFigureOut">
              <a:rPr lang="nl-NL" smtClean="0"/>
              <a:t>11-04-2025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2DF6E52-9260-DF47-B00F-97AEF89EE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56382E0-4D70-1A46-A059-379BC2EF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F627-7EB2-8F4E-9F33-A90465744CB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9984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A00570-1EC2-B646-95BE-566699FA5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17C0DAB-C72A-9346-8BD3-CEEF0435B5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A97D119-5C87-1E45-92E3-BD47036AF0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EC5C4AD-FBAB-704E-AE07-24BA6BD77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63E5D-9F86-3347-A418-18596D23FE24}" type="datetimeFigureOut">
              <a:rPr lang="nl-NL" smtClean="0"/>
              <a:t>11-04-2025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29109E8-E86A-1249-A948-86CB9C9AA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ED42ECC-2C24-AF4C-9E3B-F317A3776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F627-7EB2-8F4E-9F33-A90465744CB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181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D64F860-BADF-7C40-84BD-9AA28A44B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DB2B6EC-D72F-4D40-835D-F839B9661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B367360-B818-1D4A-BF21-220D2D35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63E5D-9F86-3347-A418-18596D23FE24}" type="datetimeFigureOut">
              <a:rPr lang="nl-NL" smtClean="0"/>
              <a:t>11-04-2025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3C19D43-C754-4245-BB72-305076E53B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564D88-C8C2-AB49-9EE8-C3FE8D4F8B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6F627-7EB2-8F4E-9F33-A90465744CB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7590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Slide Background">
            <a:extLst>
              <a:ext uri="{FF2B5EF4-FFF2-40B4-BE49-F238E27FC236}">
                <a16:creationId xmlns:a16="http://schemas.microsoft.com/office/drawing/2014/main" id="{649C91A9-84E7-4BF0-9026-62F01380D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70E626F-A10E-3701-FA55-0D1B40182F0B}"/>
              </a:ext>
            </a:extLst>
          </p:cNvPr>
          <p:cNvSpPr txBox="1"/>
          <p:nvPr/>
        </p:nvSpPr>
        <p:spPr>
          <a:xfrm>
            <a:off x="237507" y="474133"/>
            <a:ext cx="4893294" cy="57659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Samenwerkende</a:t>
            </a:r>
            <a:r>
              <a:rPr lang="en-US" sz="2000" dirty="0"/>
              <a:t> </a:t>
            </a:r>
            <a:r>
              <a:rPr lang="en-US" sz="2000" dirty="0" err="1"/>
              <a:t>Musea</a:t>
            </a:r>
            <a:r>
              <a:rPr lang="en-US" sz="2000" dirty="0"/>
              <a:t> in </a:t>
            </a:r>
            <a:r>
              <a:rPr lang="en-US" sz="2000" dirty="0" err="1"/>
              <a:t>Gooi</a:t>
            </a:r>
            <a:r>
              <a:rPr lang="en-US" sz="2000" dirty="0"/>
              <a:t>  &amp;</a:t>
            </a:r>
            <a:r>
              <a:rPr lang="en-US" sz="2000" dirty="0" err="1"/>
              <a:t>Vect</a:t>
            </a:r>
            <a:endParaRPr lang="en-US" sz="2000" dirty="0"/>
          </a:p>
          <a:p>
            <a:pPr mar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Samenwerking</a:t>
            </a:r>
            <a:r>
              <a:rPr lang="en-US" sz="2000" dirty="0"/>
              <a:t> </a:t>
            </a:r>
            <a:r>
              <a:rPr lang="en-US" sz="2000" dirty="0" err="1"/>
              <a:t>versterken</a:t>
            </a: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Kennisdeling</a:t>
            </a: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Professionalisering</a:t>
            </a:r>
            <a:r>
              <a:rPr lang="en-US" sz="2000" dirty="0"/>
              <a:t> </a:t>
            </a:r>
            <a:r>
              <a:rPr lang="en-US" sz="2000" dirty="0" err="1"/>
              <a:t>bevorderen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ondersteunen</a:t>
            </a:r>
            <a:r>
              <a:rPr lang="en-US" sz="2000" dirty="0"/>
              <a:t> </a:t>
            </a:r>
            <a:r>
              <a:rPr lang="en-US" sz="2000" dirty="0" err="1"/>
              <a:t>bij</a:t>
            </a:r>
            <a:r>
              <a:rPr lang="en-US" sz="2000" dirty="0"/>
              <a:t> </a:t>
            </a:r>
            <a:r>
              <a:rPr lang="en-US" sz="2000" dirty="0" err="1"/>
              <a:t>eisen</a:t>
            </a:r>
            <a:r>
              <a:rPr lang="en-US" sz="2000" dirty="0"/>
              <a:t> </a:t>
            </a:r>
            <a:r>
              <a:rPr lang="en-US" sz="2000" dirty="0" err="1"/>
              <a:t>museumregister</a:t>
            </a: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Musea</a:t>
            </a:r>
            <a:r>
              <a:rPr lang="en-US" sz="2000" dirty="0"/>
              <a:t> </a:t>
            </a:r>
            <a:r>
              <a:rPr lang="en-US" sz="2000" dirty="0" err="1"/>
              <a:t>ondersteunen</a:t>
            </a:r>
            <a:r>
              <a:rPr lang="en-US" sz="2000" dirty="0"/>
              <a:t> </a:t>
            </a:r>
            <a:r>
              <a:rPr lang="en-US" sz="2000" dirty="0" err="1"/>
              <a:t>als</a:t>
            </a:r>
            <a:r>
              <a:rPr lang="en-US" sz="2000" dirty="0"/>
              <a:t> </a:t>
            </a:r>
            <a:r>
              <a:rPr lang="en-US" sz="2000" dirty="0" err="1"/>
              <a:t>flexibele</a:t>
            </a:r>
            <a:r>
              <a:rPr lang="en-US" sz="2000" dirty="0"/>
              <a:t> </a:t>
            </a:r>
            <a:r>
              <a:rPr lang="en-US" sz="2000" dirty="0" err="1"/>
              <a:t>schil</a:t>
            </a: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Online </a:t>
            </a:r>
            <a:r>
              <a:rPr lang="en-US" sz="2000" dirty="0" err="1"/>
              <a:t>presentatie</a:t>
            </a:r>
            <a:r>
              <a:rPr lang="en-US" sz="2000" dirty="0"/>
              <a:t> </a:t>
            </a:r>
            <a:r>
              <a:rPr lang="en-US" sz="2000" dirty="0" err="1"/>
              <a:t>collecties</a:t>
            </a: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Storytelling over </a:t>
            </a:r>
            <a:r>
              <a:rPr lang="en-US" sz="2000" dirty="0" err="1"/>
              <a:t>collecties</a:t>
            </a: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Verbeteren</a:t>
            </a:r>
            <a:r>
              <a:rPr lang="en-US" sz="2000" dirty="0"/>
              <a:t> </a:t>
            </a:r>
            <a:r>
              <a:rPr lang="en-US" sz="2000" dirty="0" err="1"/>
              <a:t>collectiebeheer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behoud</a:t>
            </a: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Meer </a:t>
            </a:r>
            <a:r>
              <a:rPr lang="en-US" sz="2000" dirty="0" err="1"/>
              <a:t>publiek</a:t>
            </a:r>
            <a:r>
              <a:rPr lang="en-US" sz="2000" dirty="0"/>
              <a:t> </a:t>
            </a:r>
            <a:r>
              <a:rPr lang="en-US" sz="2000" dirty="0" err="1"/>
              <a:t>naar</a:t>
            </a:r>
            <a:r>
              <a:rPr lang="en-US" sz="2000" dirty="0"/>
              <a:t> </a:t>
            </a:r>
            <a:r>
              <a:rPr lang="en-US" sz="2000" dirty="0" err="1"/>
              <a:t>musea</a:t>
            </a:r>
            <a:r>
              <a:rPr lang="en-US" sz="2000" dirty="0"/>
              <a:t> </a:t>
            </a:r>
            <a:r>
              <a:rPr lang="en-US" sz="2000" dirty="0" err="1"/>
              <a:t>trekken</a:t>
            </a:r>
            <a:endParaRPr lang="en-US" sz="20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B47378D-AD27-45D0-8C1C-5B1098DCC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799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77800" dist="215900" dir="8520000" sx="94000" sy="94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, kaart&#10;&#10;Automatisch gegenereerde beschrijving">
            <a:extLst>
              <a:ext uri="{FF2B5EF4-FFF2-40B4-BE49-F238E27FC236}">
                <a16:creationId xmlns:a16="http://schemas.microsoft.com/office/drawing/2014/main" id="{8E125FF1-BA60-E00D-24D4-4D5422E287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47" r="9462" b="-1"/>
          <a:stretch/>
        </p:blipFill>
        <p:spPr>
          <a:xfrm>
            <a:off x="6096000" y="769937"/>
            <a:ext cx="5334197" cy="531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7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C2EC373F-1FEC-CB78-9862-C4CAFE597A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2591" y="-201376"/>
            <a:ext cx="5343409" cy="7260751"/>
          </a:xfr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52A87E3A-31FE-A7E2-FC0B-B1BF0D078DE3}"/>
              </a:ext>
            </a:extLst>
          </p:cNvPr>
          <p:cNvSpPr txBox="1"/>
          <p:nvPr/>
        </p:nvSpPr>
        <p:spPr>
          <a:xfrm>
            <a:off x="7145866" y="1947334"/>
            <a:ext cx="441325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Elk jaar werken aan samenwerkingsprojecten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Kennisdelen</a:t>
            </a:r>
          </a:p>
          <a:p>
            <a:endParaRPr lang="nl-NL" dirty="0"/>
          </a:p>
          <a:p>
            <a:r>
              <a:rPr lang="nl-NL" dirty="0"/>
              <a:t>Praktische innovatie</a:t>
            </a:r>
          </a:p>
          <a:p>
            <a:endParaRPr lang="nl-NL" dirty="0"/>
          </a:p>
          <a:p>
            <a:r>
              <a:rPr lang="nl-NL" dirty="0"/>
              <a:t>Prikkelarme openstellingen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5163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000D41-7D55-7D5E-75D5-1AE2756EE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Voorwaarden voor succes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F0A05CA-44C6-BAD5-8987-BDFA08FA5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nl-NL" dirty="0"/>
          </a:p>
          <a:p>
            <a:r>
              <a:rPr lang="nl-NL" dirty="0"/>
              <a:t>Regulier overleg, ontmoet elkaar en verken de gemeenschappelijke vraag</a:t>
            </a:r>
          </a:p>
          <a:p>
            <a:endParaRPr lang="nl-NL" dirty="0"/>
          </a:p>
          <a:p>
            <a:r>
              <a:rPr lang="nl-NL" dirty="0"/>
              <a:t>Vertrouwen in elkaar</a:t>
            </a:r>
          </a:p>
          <a:p>
            <a:endParaRPr lang="nl-NL" dirty="0"/>
          </a:p>
          <a:p>
            <a:r>
              <a:rPr lang="nl-NL" dirty="0"/>
              <a:t>Zoek de aanjager, iemand die kan fondsenwerven, kan enthousiasmeren, relationeel sterk is en een verbinder is. </a:t>
            </a:r>
          </a:p>
          <a:p>
            <a:endParaRPr lang="nl-NL" dirty="0"/>
          </a:p>
          <a:p>
            <a:r>
              <a:rPr lang="nl-NL" dirty="0"/>
              <a:t>Je moet tijd willen investeren in elkaar. Samenwerken levert veel op maar kost tijd. </a:t>
            </a:r>
          </a:p>
          <a:p>
            <a:endParaRPr lang="nl-NL" dirty="0"/>
          </a:p>
          <a:p>
            <a:r>
              <a:rPr lang="nl-NL" dirty="0"/>
              <a:t> Grote merken moeten de kleintjes steunen. Je moet elkaar iets gunnen.</a:t>
            </a:r>
          </a:p>
          <a:p>
            <a:endParaRPr lang="nl-NL" dirty="0"/>
          </a:p>
          <a:p>
            <a:r>
              <a:rPr lang="nl-NL" dirty="0"/>
              <a:t>Start financiën, bijvoorbeeld steun van de provincie of gemeenten</a:t>
            </a:r>
          </a:p>
          <a:p>
            <a:endParaRPr lang="nl-NL" dirty="0"/>
          </a:p>
          <a:p>
            <a:r>
              <a:rPr lang="nl-NL" dirty="0"/>
              <a:t>Goede </a:t>
            </a:r>
            <a:r>
              <a:rPr lang="nl-NL"/>
              <a:t>fondsenwerving, Goede </a:t>
            </a:r>
            <a:r>
              <a:rPr lang="nl-NL" dirty="0"/>
              <a:t>boekhouder en moederorganisatie 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1573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539F7F43-1E0D-5E7E-100D-9574F8BF74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03856" y="0"/>
            <a:ext cx="5258044" cy="682341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8EA9409-4F5F-6719-59D9-41B95039E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846" y="0"/>
            <a:ext cx="53088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060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Breien, draad, Haken, vezel&#10;&#10;Door AI gegenereerde inhoud is mogelijk onjuist.">
            <a:extLst>
              <a:ext uri="{FF2B5EF4-FFF2-40B4-BE49-F238E27FC236}">
                <a16:creationId xmlns:a16="http://schemas.microsoft.com/office/drawing/2014/main" id="{1CF48411-3296-ACA6-31FB-523E4C64F7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225183" y="1249693"/>
            <a:ext cx="5811485" cy="4358613"/>
          </a:xfr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40A5507-F6A6-AAF9-BBE6-718950BCC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8466" y="3115733"/>
            <a:ext cx="6855015" cy="321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6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FCAEFD32-43BA-DD8C-F172-C2A2D64EE7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7292" y="0"/>
            <a:ext cx="9502838" cy="707442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120E53C1-E044-FC8E-7E26-B061B3AD6ED7}"/>
              </a:ext>
            </a:extLst>
          </p:cNvPr>
          <p:cNvSpPr txBox="1"/>
          <p:nvPr/>
        </p:nvSpPr>
        <p:spPr>
          <a:xfrm>
            <a:off x="332509" y="653143"/>
            <a:ext cx="225631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800" dirty="0"/>
          </a:p>
          <a:p>
            <a:endParaRPr lang="nl-NL" sz="1800" dirty="0"/>
          </a:p>
          <a:p>
            <a:endParaRPr lang="nl-NL" dirty="0"/>
          </a:p>
          <a:p>
            <a:endParaRPr lang="nl-NL" sz="1800" dirty="0"/>
          </a:p>
          <a:p>
            <a:r>
              <a:rPr lang="nl-NL" sz="1800" dirty="0"/>
              <a:t>Verbetering Vrijwilligersbeleid </a:t>
            </a:r>
          </a:p>
          <a:p>
            <a:pPr marL="0" indent="0">
              <a:buNone/>
            </a:pPr>
            <a:endParaRPr lang="nl-NL" sz="1800" dirty="0"/>
          </a:p>
          <a:p>
            <a:r>
              <a:rPr lang="nl-NL" sz="1800" dirty="0"/>
              <a:t>Werving nieuwe vrijwilligers/ kennisdeling/ trainingen </a:t>
            </a:r>
          </a:p>
          <a:p>
            <a:endParaRPr lang="nl-NL" sz="1800" dirty="0"/>
          </a:p>
          <a:p>
            <a:r>
              <a:rPr lang="nl-NL" sz="1800" dirty="0" err="1"/>
              <a:t>Vraaggestuurd</a:t>
            </a:r>
            <a:endParaRPr lang="nl-NL" sz="1800" dirty="0"/>
          </a:p>
          <a:p>
            <a:endParaRPr lang="nl-NL" sz="1800" dirty="0"/>
          </a:p>
          <a:p>
            <a:r>
              <a:rPr lang="nl-NL" sz="1800" dirty="0"/>
              <a:t>Eerst werven, dan binden en behouden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6233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122E18-DD2E-6D6D-8777-46F6D155C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080" y="400912"/>
            <a:ext cx="10515600" cy="1325563"/>
          </a:xfrm>
        </p:spPr>
        <p:txBody>
          <a:bodyPr/>
          <a:lstStyle/>
          <a:p>
            <a:r>
              <a:rPr lang="nl-NL" dirty="0"/>
              <a:t>    Campagne </a:t>
            </a:r>
            <a:br>
              <a:rPr lang="nl-NL" dirty="0"/>
            </a:br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48FD2690-0CD4-F6E3-8B87-8D141D79D3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88373" y="4483262"/>
            <a:ext cx="3778358" cy="1889179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B630FEE-C627-2CDB-94EA-E961DF2CD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373" y="390414"/>
            <a:ext cx="3778358" cy="188917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26968E8-BA88-ABAC-1EB8-F57D6F65A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373" y="2436838"/>
            <a:ext cx="3778358" cy="1889179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5BB90E5B-8DD0-41CA-6238-CD647D7625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525" y="1416402"/>
            <a:ext cx="4777113" cy="482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10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E74E9E-AE82-81FF-86CC-C7397122D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450" y="682831"/>
            <a:ext cx="3094879" cy="1033153"/>
          </a:xfrm>
        </p:spPr>
        <p:txBody>
          <a:bodyPr anchor="b">
            <a:normAutofit/>
          </a:bodyPr>
          <a:lstStyle/>
          <a:p>
            <a:r>
              <a:rPr lang="nl-NL" sz="3200" dirty="0"/>
              <a:t>Werving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59742B-A0DD-BA77-529D-DB994502D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171" y="870648"/>
            <a:ext cx="3681351" cy="4917200"/>
          </a:xfrm>
        </p:spPr>
        <p:txBody>
          <a:bodyPr anchor="t">
            <a:noAutofit/>
          </a:bodyPr>
          <a:lstStyle/>
          <a:p>
            <a:r>
              <a:rPr lang="nl-NL" sz="2000" dirty="0"/>
              <a:t>Advertenties betaald in alle lokale kranten</a:t>
            </a:r>
          </a:p>
          <a:p>
            <a:endParaRPr lang="nl-NL" sz="2000" dirty="0"/>
          </a:p>
          <a:p>
            <a:r>
              <a:rPr lang="nl-NL" sz="2000" dirty="0"/>
              <a:t>PR offensief in de media Serie artikelen in de Gooi &amp; Eemlander</a:t>
            </a:r>
          </a:p>
          <a:p>
            <a:endParaRPr lang="nl-NL" sz="2000" dirty="0"/>
          </a:p>
          <a:p>
            <a:r>
              <a:rPr lang="nl-NL" sz="2000" dirty="0" err="1"/>
              <a:t>Linkedin</a:t>
            </a:r>
            <a:r>
              <a:rPr lang="nl-NL" sz="2000" dirty="0"/>
              <a:t> campagne</a:t>
            </a:r>
          </a:p>
          <a:p>
            <a:endParaRPr lang="nl-NL" sz="2000" dirty="0"/>
          </a:p>
          <a:p>
            <a:r>
              <a:rPr lang="nl-NL" sz="2000" dirty="0"/>
              <a:t>Elkaar helpen, samen sterk, inzetten van het netwerk</a:t>
            </a:r>
          </a:p>
          <a:p>
            <a:pPr marL="0" indent="0">
              <a:buNone/>
            </a:pPr>
            <a:endParaRPr lang="nl-NL" sz="2000" dirty="0"/>
          </a:p>
          <a:p>
            <a:r>
              <a:rPr lang="nl-NL" sz="2000" dirty="0"/>
              <a:t>Storytelling – verhalen vertellen van de vrijwilligers, delen en podium geven.</a:t>
            </a:r>
          </a:p>
          <a:p>
            <a:endParaRPr lang="nl-NL" sz="2000" dirty="0"/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068E5CCC-C8B4-1C26-7EEC-22D3D6E6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640742" y="2309584"/>
            <a:ext cx="123362" cy="6833167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5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2">
            <a:extLst>
              <a:ext uri="{FF2B5EF4-FFF2-40B4-BE49-F238E27FC236}">
                <a16:creationId xmlns:a16="http://schemas.microsoft.com/office/drawing/2014/main" id="{5AA4F2E6-C9E1-359F-FAB8-8E3432107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72516" y="4941359"/>
            <a:ext cx="123362" cy="1569619"/>
          </a:xfrm>
          <a:prstGeom prst="rect">
            <a:avLst/>
          </a:prstGeom>
          <a:gradFill>
            <a:gsLst>
              <a:gs pos="19000">
                <a:schemeClr val="accent5">
                  <a:alpha val="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A3F8C15-BDB0-7A7C-C113-6D78E2F12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5370" y="345870"/>
            <a:ext cx="2833324" cy="339040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8329EF5-D8CC-4DB3-1B6E-32E18B040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0607" y="2868156"/>
            <a:ext cx="4090593" cy="4108378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DF2DC080-C67A-22A2-1EB4-435D77EBA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6431" y="3925708"/>
            <a:ext cx="3447433" cy="258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13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 descr="Afbeelding met persoon, kleding, person, overdekt&#10;&#10;Automatisch gegenereerde beschrijving">
            <a:extLst>
              <a:ext uri="{FF2B5EF4-FFF2-40B4-BE49-F238E27FC236}">
                <a16:creationId xmlns:a16="http://schemas.microsoft.com/office/drawing/2014/main" id="{069EF54D-5512-B17B-7A46-B728C91F59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4"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9FA8AFB-F1EB-39A2-D0C2-8BA753726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436" y="5875"/>
            <a:ext cx="3822189" cy="1899912"/>
          </a:xfrm>
        </p:spPr>
        <p:txBody>
          <a:bodyPr>
            <a:normAutofit/>
          </a:bodyPr>
          <a:lstStyle/>
          <a:p>
            <a:r>
              <a:rPr lang="nl-NL" sz="4000" dirty="0"/>
              <a:t>Binden en Behouden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F9637B4-7545-065C-7DB8-E6332ED42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30" y="1816925"/>
            <a:ext cx="4302818" cy="4085244"/>
          </a:xfrm>
        </p:spPr>
        <p:txBody>
          <a:bodyPr>
            <a:noAutofit/>
          </a:bodyPr>
          <a:lstStyle/>
          <a:p>
            <a:r>
              <a:rPr lang="nl-NL" sz="2000" dirty="0"/>
              <a:t>Aandacht, Interesse, Waarderen</a:t>
            </a:r>
          </a:p>
          <a:p>
            <a:endParaRPr lang="nl-NL" sz="2000" dirty="0"/>
          </a:p>
          <a:p>
            <a:r>
              <a:rPr lang="nl-NL" sz="2000" dirty="0"/>
              <a:t>Gluren bij de Buren sessies/ Rondleidingen / borrels</a:t>
            </a:r>
          </a:p>
          <a:p>
            <a:endParaRPr lang="nl-NL" sz="2000" dirty="0"/>
          </a:p>
          <a:p>
            <a:r>
              <a:rPr lang="nl-NL" sz="2000" dirty="0"/>
              <a:t>Werken aan groepsgevoel / Grote Gooise </a:t>
            </a:r>
            <a:r>
              <a:rPr lang="nl-NL" sz="2000" dirty="0" err="1"/>
              <a:t>Vrijwilligersdag</a:t>
            </a:r>
            <a:endParaRPr lang="nl-NL" sz="2000" dirty="0"/>
          </a:p>
          <a:p>
            <a:endParaRPr lang="nl-NL" sz="2000" dirty="0"/>
          </a:p>
          <a:p>
            <a:r>
              <a:rPr lang="nl-NL" sz="2000" dirty="0"/>
              <a:t>Inspiratiesessies/ Workshops/ trainingen</a:t>
            </a:r>
          </a:p>
        </p:txBody>
      </p:sp>
    </p:spTree>
    <p:extLst>
      <p:ext uri="{BB962C8B-B14F-4D97-AF65-F5344CB8AC3E}">
        <p14:creationId xmlns:p14="http://schemas.microsoft.com/office/powerpoint/2010/main" val="2092667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BE2FEA-0F05-3B26-FC45-C7AF19D88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1123" y="318043"/>
            <a:ext cx="6096303" cy="1325563"/>
          </a:xfrm>
        </p:spPr>
        <p:txBody>
          <a:bodyPr>
            <a:normAutofit fontScale="90000"/>
          </a:bodyPr>
          <a:lstStyle/>
          <a:p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r>
              <a:rPr lang="nl-NL" sz="2700" dirty="0"/>
              <a:t>Onderzoeksrapport Atlas Research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0C7AE720-4DA8-8879-DA7B-2C8F97B686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587" y="190494"/>
            <a:ext cx="4725413" cy="666750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D8AD703-9C7D-755D-9F90-47CFAFA5C2F9}"/>
              </a:ext>
            </a:extLst>
          </p:cNvPr>
          <p:cNvSpPr txBox="1"/>
          <p:nvPr/>
        </p:nvSpPr>
        <p:spPr>
          <a:xfrm>
            <a:off x="5531124" y="1904615"/>
            <a:ext cx="63524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Verschenen op 10 oktober 2023</a:t>
            </a:r>
          </a:p>
          <a:p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2505236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collage, Menselijk gezicht, schermopname, kleding&#10;&#10;Automatisch gegenereerde beschrijving">
            <a:extLst>
              <a:ext uri="{FF2B5EF4-FFF2-40B4-BE49-F238E27FC236}">
                <a16:creationId xmlns:a16="http://schemas.microsoft.com/office/drawing/2014/main" id="{2E07F60C-A63A-E672-C448-E9465B8162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600" y="0"/>
            <a:ext cx="11480800" cy="6861572"/>
          </a:xfrm>
        </p:spPr>
      </p:pic>
    </p:spTree>
    <p:extLst>
      <p:ext uri="{BB962C8B-B14F-4D97-AF65-F5344CB8AC3E}">
        <p14:creationId xmlns:p14="http://schemas.microsoft.com/office/powerpoint/2010/main" val="2434596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8067B608-8A64-4C48-391B-0BC08EA472FD}"/>
              </a:ext>
            </a:extLst>
          </p:cNvPr>
          <p:cNvSpPr txBox="1"/>
          <p:nvPr/>
        </p:nvSpPr>
        <p:spPr>
          <a:xfrm>
            <a:off x="991539" y="546268"/>
            <a:ext cx="10361271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l-NL" sz="1800" dirty="0"/>
          </a:p>
          <a:p>
            <a:endParaRPr lang="nl-NL" sz="2000" dirty="0"/>
          </a:p>
          <a:p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Musea in Gooi &amp; Vecht zijn talrijk en heel divers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Musea vertegenwoordigen grote sociaal, maatschappelijk  èn economische waarde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Grote inzet van veel vrijwilligers, meer dan 860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Waarde van de vrijwilligers loopt op tot 2,4 miljoen euro</a:t>
            </a:r>
          </a:p>
          <a:p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Investering overheid:  2 miljoen, waarde 15 miljoen euro</a:t>
            </a:r>
          </a:p>
          <a:p>
            <a:r>
              <a:rPr lang="nl-NL" sz="2400" dirty="0"/>
              <a:t>  </a:t>
            </a:r>
          </a:p>
          <a:p>
            <a:endParaRPr lang="nl-NL" sz="2400" dirty="0"/>
          </a:p>
          <a:p>
            <a:r>
              <a:rPr lang="nl-NL" sz="2400" dirty="0"/>
              <a:t>DANK DANK DANK aan Provincie en Fondsen voor steun </a:t>
            </a:r>
            <a:r>
              <a:rPr lang="nl-NL" sz="2400"/>
              <a:t>en vertrouwen!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0B1256D-6EC0-4AE9-2B0E-318EFDE71DD9}"/>
              </a:ext>
            </a:extLst>
          </p:cNvPr>
          <p:cNvSpPr txBox="1"/>
          <p:nvPr/>
        </p:nvSpPr>
        <p:spPr>
          <a:xfrm>
            <a:off x="991539" y="546267"/>
            <a:ext cx="8380468" cy="1007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Conclusies  Een schat van Waarde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1284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useumhelden.nl.mp4">
            <a:hlinkClick r:id="" action="ppaction://media"/>
            <a:extLst>
              <a:ext uri="{FF2B5EF4-FFF2-40B4-BE49-F238E27FC236}">
                <a16:creationId xmlns:a16="http://schemas.microsoft.com/office/drawing/2014/main" id="{3319AE5C-4831-3A41-2C6F-90B7CFF9BC9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2455" y="0"/>
            <a:ext cx="9567090" cy="6377285"/>
          </a:xfrm>
        </p:spPr>
      </p:pic>
    </p:spTree>
    <p:extLst>
      <p:ext uri="{BB962C8B-B14F-4D97-AF65-F5344CB8AC3E}">
        <p14:creationId xmlns:p14="http://schemas.microsoft.com/office/powerpoint/2010/main" val="310589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2271</TotalTime>
  <Words>306</Words>
  <Application>Microsoft Macintosh PowerPoint</Application>
  <PresentationFormat>Breedbeeld</PresentationFormat>
  <Paragraphs>85</Paragraphs>
  <Slides>13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    Campagne  </vt:lpstr>
      <vt:lpstr>Werving</vt:lpstr>
      <vt:lpstr>Binden en Behouden</vt:lpstr>
      <vt:lpstr>         Onderzoeksrapport Atlas Research</vt:lpstr>
      <vt:lpstr>PowerPoint-presentatie</vt:lpstr>
      <vt:lpstr>PowerPoint-presentatie</vt:lpstr>
      <vt:lpstr>PowerPoint-presentatie</vt:lpstr>
      <vt:lpstr>PowerPoint-presentatie</vt:lpstr>
      <vt:lpstr>Voorwaarden voor succes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Samenwerkende Musea in Gooi &amp; Vecht</dc:title>
  <dc:creator>laura grijns</dc:creator>
  <cp:lastModifiedBy>Laura Grijns - regioconservator</cp:lastModifiedBy>
  <cp:revision>35</cp:revision>
  <dcterms:created xsi:type="dcterms:W3CDTF">2022-04-12T09:28:46Z</dcterms:created>
  <dcterms:modified xsi:type="dcterms:W3CDTF">2025-04-11T06:04:40Z</dcterms:modified>
</cp:coreProperties>
</file>